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2094" y="-2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B47A60F-9108-468D-8E69-526D83137AC9}" type="datetimeFigureOut">
              <a:rPr lang="ru-RU" smtClean="0"/>
              <a:pPr/>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772CFE-809B-47FD-BC33-075D3B0C9F6B}" type="slidenum">
              <a:rPr lang="ru-RU" smtClean="0"/>
              <a:pPr/>
              <a:t>‹#›</a:t>
            </a:fld>
            <a:endParaRPr lang="ru-RU"/>
          </a:p>
        </p:txBody>
      </p:sp>
    </p:spTree>
    <p:extLst>
      <p:ext uri="{BB962C8B-B14F-4D97-AF65-F5344CB8AC3E}">
        <p14:creationId xmlns:p14="http://schemas.microsoft.com/office/powerpoint/2010/main" val="1715780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47A60F-9108-468D-8E69-526D83137AC9}" type="datetimeFigureOut">
              <a:rPr lang="ru-RU" smtClean="0"/>
              <a:pPr/>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772CFE-809B-47FD-BC33-075D3B0C9F6B}" type="slidenum">
              <a:rPr lang="ru-RU" smtClean="0"/>
              <a:pPr/>
              <a:t>‹#›</a:t>
            </a:fld>
            <a:endParaRPr lang="ru-RU"/>
          </a:p>
        </p:txBody>
      </p:sp>
    </p:spTree>
    <p:extLst>
      <p:ext uri="{BB962C8B-B14F-4D97-AF65-F5344CB8AC3E}">
        <p14:creationId xmlns:p14="http://schemas.microsoft.com/office/powerpoint/2010/main" val="163311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47A60F-9108-468D-8E69-526D83137AC9}" type="datetimeFigureOut">
              <a:rPr lang="ru-RU" smtClean="0"/>
              <a:pPr/>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772CFE-809B-47FD-BC33-075D3B0C9F6B}" type="slidenum">
              <a:rPr lang="ru-RU" smtClean="0"/>
              <a:pPr/>
              <a:t>‹#›</a:t>
            </a:fld>
            <a:endParaRPr lang="ru-RU"/>
          </a:p>
        </p:txBody>
      </p:sp>
    </p:spTree>
    <p:extLst>
      <p:ext uri="{BB962C8B-B14F-4D97-AF65-F5344CB8AC3E}">
        <p14:creationId xmlns:p14="http://schemas.microsoft.com/office/powerpoint/2010/main" val="204714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47A60F-9108-468D-8E69-526D83137AC9}" type="datetimeFigureOut">
              <a:rPr lang="ru-RU" smtClean="0"/>
              <a:pPr/>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772CFE-809B-47FD-BC33-075D3B0C9F6B}" type="slidenum">
              <a:rPr lang="ru-RU" smtClean="0"/>
              <a:pPr/>
              <a:t>‹#›</a:t>
            </a:fld>
            <a:endParaRPr lang="ru-RU"/>
          </a:p>
        </p:txBody>
      </p:sp>
    </p:spTree>
    <p:extLst>
      <p:ext uri="{BB962C8B-B14F-4D97-AF65-F5344CB8AC3E}">
        <p14:creationId xmlns:p14="http://schemas.microsoft.com/office/powerpoint/2010/main" val="321801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B47A60F-9108-468D-8E69-526D83137AC9}" type="datetimeFigureOut">
              <a:rPr lang="ru-RU" smtClean="0"/>
              <a:pPr/>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772CFE-809B-47FD-BC33-075D3B0C9F6B}" type="slidenum">
              <a:rPr lang="ru-RU" smtClean="0"/>
              <a:pPr/>
              <a:t>‹#›</a:t>
            </a:fld>
            <a:endParaRPr lang="ru-RU"/>
          </a:p>
        </p:txBody>
      </p:sp>
    </p:spTree>
    <p:extLst>
      <p:ext uri="{BB962C8B-B14F-4D97-AF65-F5344CB8AC3E}">
        <p14:creationId xmlns:p14="http://schemas.microsoft.com/office/powerpoint/2010/main" val="59850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B47A60F-9108-468D-8E69-526D83137AC9}" type="datetimeFigureOut">
              <a:rPr lang="ru-RU" smtClean="0"/>
              <a:pPr/>
              <a:t>16.03.2021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772CFE-809B-47FD-BC33-075D3B0C9F6B}" type="slidenum">
              <a:rPr lang="ru-RU" smtClean="0"/>
              <a:pPr/>
              <a:t>‹#›</a:t>
            </a:fld>
            <a:endParaRPr lang="ru-RU"/>
          </a:p>
        </p:txBody>
      </p:sp>
    </p:spTree>
    <p:extLst>
      <p:ext uri="{BB962C8B-B14F-4D97-AF65-F5344CB8AC3E}">
        <p14:creationId xmlns:p14="http://schemas.microsoft.com/office/powerpoint/2010/main" val="1769215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B47A60F-9108-468D-8E69-526D83137AC9}" type="datetimeFigureOut">
              <a:rPr lang="ru-RU" smtClean="0"/>
              <a:pPr/>
              <a:t>16.03.2021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0772CFE-809B-47FD-BC33-075D3B0C9F6B}" type="slidenum">
              <a:rPr lang="ru-RU" smtClean="0"/>
              <a:pPr/>
              <a:t>‹#›</a:t>
            </a:fld>
            <a:endParaRPr lang="ru-RU"/>
          </a:p>
        </p:txBody>
      </p:sp>
    </p:spTree>
    <p:extLst>
      <p:ext uri="{BB962C8B-B14F-4D97-AF65-F5344CB8AC3E}">
        <p14:creationId xmlns:p14="http://schemas.microsoft.com/office/powerpoint/2010/main" val="1066389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47A60F-9108-468D-8E69-526D83137AC9}" type="datetimeFigureOut">
              <a:rPr lang="ru-RU" smtClean="0"/>
              <a:pPr/>
              <a:t>16.03.2021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0772CFE-809B-47FD-BC33-075D3B0C9F6B}" type="slidenum">
              <a:rPr lang="ru-RU" smtClean="0"/>
              <a:pPr/>
              <a:t>‹#›</a:t>
            </a:fld>
            <a:endParaRPr lang="ru-RU"/>
          </a:p>
        </p:txBody>
      </p:sp>
    </p:spTree>
    <p:extLst>
      <p:ext uri="{BB962C8B-B14F-4D97-AF65-F5344CB8AC3E}">
        <p14:creationId xmlns:p14="http://schemas.microsoft.com/office/powerpoint/2010/main" val="427676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47A60F-9108-468D-8E69-526D83137AC9}" type="datetimeFigureOut">
              <a:rPr lang="ru-RU" smtClean="0"/>
              <a:pPr/>
              <a:t>16.03.2021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0772CFE-809B-47FD-BC33-075D3B0C9F6B}" type="slidenum">
              <a:rPr lang="ru-RU" smtClean="0"/>
              <a:pPr/>
              <a:t>‹#›</a:t>
            </a:fld>
            <a:endParaRPr lang="ru-RU"/>
          </a:p>
        </p:txBody>
      </p:sp>
    </p:spTree>
    <p:extLst>
      <p:ext uri="{BB962C8B-B14F-4D97-AF65-F5344CB8AC3E}">
        <p14:creationId xmlns:p14="http://schemas.microsoft.com/office/powerpoint/2010/main" val="2872554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47A60F-9108-468D-8E69-526D83137AC9}" type="datetimeFigureOut">
              <a:rPr lang="ru-RU" smtClean="0"/>
              <a:pPr/>
              <a:t>16.03.2021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772CFE-809B-47FD-BC33-075D3B0C9F6B}" type="slidenum">
              <a:rPr lang="ru-RU" smtClean="0"/>
              <a:pPr/>
              <a:t>‹#›</a:t>
            </a:fld>
            <a:endParaRPr lang="ru-RU"/>
          </a:p>
        </p:txBody>
      </p:sp>
    </p:spTree>
    <p:extLst>
      <p:ext uri="{BB962C8B-B14F-4D97-AF65-F5344CB8AC3E}">
        <p14:creationId xmlns:p14="http://schemas.microsoft.com/office/powerpoint/2010/main" val="244601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47A60F-9108-468D-8E69-526D83137AC9}" type="datetimeFigureOut">
              <a:rPr lang="ru-RU" smtClean="0"/>
              <a:pPr/>
              <a:t>16.03.2021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772CFE-809B-47FD-BC33-075D3B0C9F6B}" type="slidenum">
              <a:rPr lang="ru-RU" smtClean="0"/>
              <a:pPr/>
              <a:t>‹#›</a:t>
            </a:fld>
            <a:endParaRPr lang="ru-RU"/>
          </a:p>
        </p:txBody>
      </p:sp>
    </p:spTree>
    <p:extLst>
      <p:ext uri="{BB962C8B-B14F-4D97-AF65-F5344CB8AC3E}">
        <p14:creationId xmlns:p14="http://schemas.microsoft.com/office/powerpoint/2010/main" val="199103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7A60F-9108-468D-8E69-526D83137AC9}" type="datetimeFigureOut">
              <a:rPr lang="ru-RU" smtClean="0"/>
              <a:pPr/>
              <a:t>16.03.2021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72CFE-809B-47FD-BC33-075D3B0C9F6B}" type="slidenum">
              <a:rPr lang="ru-RU" smtClean="0"/>
              <a:pPr/>
              <a:t>‹#›</a:t>
            </a:fld>
            <a:endParaRPr lang="ru-RU"/>
          </a:p>
        </p:txBody>
      </p:sp>
    </p:spTree>
    <p:extLst>
      <p:ext uri="{BB962C8B-B14F-4D97-AF65-F5344CB8AC3E}">
        <p14:creationId xmlns:p14="http://schemas.microsoft.com/office/powerpoint/2010/main" val="171089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hyperlink" Target="https://www.webtran.ru/translate/russian/to-kazakh/" TargetMode="External"/><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hyperlink" Target="https://&#1089;&#1072;&#1081;&#1090;&#1086;&#1073;&#1088;&#1072;&#1079;&#1086;&#1074;&#1072;&#1085;&#1080;&#1103;.&#1088;&#1092;/" TargetMode="External"/><Relationship Id="rId9" Type="http://schemas.openxmlformats.org/officeDocument/2006/relationships/image" Target="../media/image11.jpeg"/><Relationship Id="rId14" Type="http://schemas.openxmlformats.org/officeDocument/2006/relationships/image" Target="../media/image16.jpeg"/></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4.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hyperlink" Target="https://www.webtran.ru/translate/russian/to-kazakh/" TargetMode="External"/><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s://www.webtran.ru/translate/russian/to-kazakh/" TargetMode="External"/><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7.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jpeg"/><Relationship Id="rId3" Type="http://schemas.openxmlformats.org/officeDocument/2006/relationships/hyperlink" Target="https://www.webtran.ru/translate/russian/to-kazakh/" TargetMode="External"/><Relationship Id="rId7" Type="http://schemas.openxmlformats.org/officeDocument/2006/relationships/image" Target="../media/image57.jpeg"/><Relationship Id="rId12" Type="http://schemas.openxmlformats.org/officeDocument/2006/relationships/image" Target="../media/image6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5" Type="http://schemas.openxmlformats.org/officeDocument/2006/relationships/image" Target="../media/image6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 Id="rId14"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etodist\Desktop\blue-wavy-ppt-template-for-presentation--ppt---download-templa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79104" y="188640"/>
            <a:ext cx="8064896" cy="923330"/>
          </a:xfrm>
          <a:prstGeom prst="rect">
            <a:avLst/>
          </a:prstGeom>
        </p:spPr>
        <p:txBody>
          <a:bodyPr wrap="square">
            <a:spAutoFit/>
          </a:bodyPr>
          <a:lstStyle/>
          <a:p>
            <a:pPr algn="ctr"/>
            <a:r>
              <a:rPr lang="kk-KZ" b="1" dirty="0" smtClean="0">
                <a:latin typeface="Times New Roman" panose="02020603050405020304" pitchFamily="18" charset="0"/>
                <a:cs typeface="Times New Roman" panose="02020603050405020304" pitchFamily="18" charset="0"/>
              </a:rPr>
              <a:t>Қарағанды облысы білім басқармасының Балқаш қаласы білім бөлімінің «Таңшолпан» бөбекжайы» коммуналдық мемелекеттік қазыналық кәсіпорны</a:t>
            </a:r>
          </a:p>
        </p:txBody>
      </p:sp>
      <p:sp>
        <p:nvSpPr>
          <p:cNvPr id="6" name="Прямоугольник 5"/>
          <p:cNvSpPr/>
          <p:nvPr/>
        </p:nvSpPr>
        <p:spPr>
          <a:xfrm>
            <a:off x="2124482" y="2581282"/>
            <a:ext cx="5974140" cy="1323439"/>
          </a:xfrm>
          <a:prstGeom prst="rect">
            <a:avLst/>
          </a:prstGeom>
        </p:spPr>
        <p:txBody>
          <a:bodyPr wrap="square">
            <a:spAutoFit/>
          </a:bodyPr>
          <a:lstStyle/>
          <a:p>
            <a:pPr algn="ctr"/>
            <a:endParaRPr lang="kk-KZ" sz="2400" b="1" dirty="0" smtClean="0">
              <a:latin typeface="Times New Roman" panose="02020603050405020304" pitchFamily="18" charset="0"/>
              <a:cs typeface="Times New Roman" panose="02020603050405020304" pitchFamily="18" charset="0"/>
            </a:endParaRPr>
          </a:p>
          <a:p>
            <a:pPr algn="ctr"/>
            <a:r>
              <a:rPr lang="kk-KZ" sz="2800" b="1" dirty="0" smtClean="0">
                <a:latin typeface="Times New Roman" panose="02020603050405020304" pitchFamily="18" charset="0"/>
                <a:cs typeface="Times New Roman" panose="02020603050405020304" pitchFamily="18" charset="0"/>
              </a:rPr>
              <a:t>Жаратылыстану – танымдық сауаттылық апталығы бойынша </a:t>
            </a:r>
            <a:r>
              <a:rPr lang="kk-KZ" sz="2800" b="1" dirty="0" smtClean="0">
                <a:latin typeface="Times New Roman" panose="02020603050405020304" pitchFamily="18" charset="0"/>
                <a:cs typeface="Times New Roman" panose="02020603050405020304" pitchFamily="18" charset="0"/>
              </a:rPr>
              <a:t> </a:t>
            </a:r>
            <a:endParaRPr lang="ru-RU" sz="2000" b="1" dirty="0">
              <a:latin typeface="Times New Roman" panose="02020603050405020304" pitchFamily="18" charset="0"/>
              <a:cs typeface="Times New Roman" panose="02020603050405020304" pitchFamily="18" charset="0"/>
            </a:endParaRPr>
          </a:p>
        </p:txBody>
      </p:sp>
      <p:sp>
        <p:nvSpPr>
          <p:cNvPr id="7" name="AutoShape 4" descr="https://xn--52-kmc.xn--80aafey1amqq.xn--d1acj3b/images/events/cover/8cfe8133dd2d1d22d50e3b7cffbc99fd_big.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9" name="Picture 5" descr="C:\Users\Metodist\Desktop\8cfe8133dd2d1d22d50e3b7cffbc99fd_bi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43" t="50000" r="12436"/>
          <a:stretch/>
        </p:blipFill>
        <p:spPr bwMode="auto">
          <a:xfrm>
            <a:off x="2469425" y="4121696"/>
            <a:ext cx="6674575" cy="27253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ds115.centerstart.ru/sites/ds115.centerstart.ru/files/archive/img/535634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55574" y="929581"/>
            <a:ext cx="3127035" cy="19680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i.pinimg.com/originals/c2/4f/e2/c24fe27e247e8fa85cffa67be953c48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615652">
            <a:off x="2311833" y="2036850"/>
            <a:ext cx="1125049" cy="81103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pngplay.com/wp-content/uploads/2/Real-Caterpillar-Transparent-Images.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021" t="12978" r="27303" b="17852"/>
          <a:stretch/>
        </p:blipFill>
        <p:spPr bwMode="auto">
          <a:xfrm>
            <a:off x="2321741" y="2285519"/>
            <a:ext cx="766475" cy="59256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2" descr="https://www.clipartmax.com/png/middle/219-2191345_%D0%B4%D0%B5%D0%B2%D0%BE%D1%87%D0%BA%D0%B0-%D0%B4%D0%B5%D1%82%D0%B8-%D0%B4%D0%B5%D1%82%D0%B8-%D0%B4%D0%B5%D0%B2%D0%BE%D1%87%D0%BA%D0%B0-%D0%B4%D0%B5%D1%82%D0%B8-%D0%B4%D0%B5%D1%82%D0%B8.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49" name="Picture 25" descr="http://dutsadok.com.ua/clipart/ljudi/0adb6f8fee7d.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550"/>
          <a:stretch/>
        </p:blipFill>
        <p:spPr bwMode="auto">
          <a:xfrm>
            <a:off x="0" y="4121696"/>
            <a:ext cx="2201361"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47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etodist\Desktop\blue-wavy-ppt-template-for-presentation--ppt---download-templa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179512" y="-173360"/>
            <a:ext cx="8784976"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39750" fontAlgn="base">
              <a:spcBef>
                <a:spcPct val="0"/>
              </a:spcBef>
              <a:spcAft>
                <a:spcPct val="0"/>
              </a:spcAft>
              <a:defRPr>
                <a:solidFill>
                  <a:schemeClr val="tx1"/>
                </a:solidFill>
                <a:latin typeface="Arial" charset="0"/>
                <a:cs typeface="Arial" charset="0"/>
              </a:defRPr>
            </a:lvl1pPr>
            <a:lvl2pPr fontAlgn="base">
              <a:spcBef>
                <a:spcPct val="0"/>
              </a:spcBef>
              <a:spcAft>
                <a:spcPct val="0"/>
              </a:spcAft>
              <a:defRPr>
                <a:solidFill>
                  <a:schemeClr val="tx1"/>
                </a:solidFill>
                <a:latin typeface="Arial" charset="0"/>
                <a:cs typeface="Arial" charset="0"/>
              </a:defRPr>
            </a:lvl2pPr>
            <a:lvl3pPr fontAlgn="base">
              <a:spcBef>
                <a:spcPct val="0"/>
              </a:spcBef>
              <a:spcAft>
                <a:spcPct val="0"/>
              </a:spcAft>
              <a:defRPr>
                <a:solidFill>
                  <a:schemeClr val="tx1"/>
                </a:solidFill>
                <a:latin typeface="Arial" charset="0"/>
                <a:cs typeface="Arial" charset="0"/>
              </a:defRPr>
            </a:lvl3pPr>
            <a:lvl4pPr fontAlgn="base">
              <a:spcBef>
                <a:spcPct val="0"/>
              </a:spcBef>
              <a:spcAft>
                <a:spcPct val="0"/>
              </a:spcAft>
              <a:defRPr>
                <a:solidFill>
                  <a:schemeClr val="tx1"/>
                </a:solidFill>
                <a:latin typeface="Arial" charset="0"/>
                <a:cs typeface="Arial" charset="0"/>
              </a:defRPr>
            </a:lvl4pPr>
            <a:lvl5pPr fontAlgn="base">
              <a:spcBef>
                <a:spcPct val="0"/>
              </a:spcBef>
              <a:spcAft>
                <a:spcPct val="0"/>
              </a:spcAft>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endParaRPr lang="ru-RU" sz="1400" dirty="0" smtClean="0">
              <a:latin typeface="Times New Roman" pitchFamily="18" charset="0"/>
              <a:cs typeface="Times New Roman" pitchFamily="18" charset="0"/>
            </a:endParaRPr>
          </a:p>
          <a:p>
            <a:r>
              <a:rPr lang="ru-RU" sz="1400" dirty="0" err="1" smtClean="0">
                <a:latin typeface="Times New Roman" pitchFamily="18" charset="0"/>
                <a:cs typeface="Times New Roman" pitchFamily="18" charset="0"/>
              </a:rPr>
              <a:t>Қарағанды қаласының оқу-әдістемелік орталығы «Жаратылыстану-танымдық сауаттылық" апталығының жобасын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іске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қосты.Бірінші күн аясында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«Таңшолпан» бөбекжайында» жаратылыстану-танымдық қажеттіліктерді қалыптастыру, практикалық таным</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процесінде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зерттеушілік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қызығушылық </a:t>
            </a:r>
            <a:r>
              <a:rPr lang="ru-RU" sz="1400" dirty="0" smtClean="0">
                <a:latin typeface="Times New Roman" pitchFamily="18" charset="0"/>
                <a:cs typeface="Times New Roman" pitchFamily="18" charset="0"/>
              </a:rPr>
              <a:t>пен </a:t>
            </a:r>
            <a:r>
              <a:rPr lang="ru-RU" sz="1400" dirty="0" err="1" smtClean="0">
                <a:latin typeface="Times New Roman" pitchFamily="18" charset="0"/>
                <a:cs typeface="Times New Roman" pitchFamily="18" charset="0"/>
              </a:rPr>
              <a:t>шығармашылықты дамыту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мақсатында </a:t>
            </a:r>
            <a:r>
              <a:rPr lang="ru-RU" sz="1400" dirty="0" smtClean="0">
                <a:latin typeface="Times New Roman" pitchFamily="18" charset="0"/>
                <a:cs typeface="Times New Roman" pitchFamily="18" charset="0"/>
              </a:rPr>
              <a:t>«</a:t>
            </a:r>
            <a:r>
              <a:rPr lang="ru-RU" sz="1400" dirty="0" err="1" smtClean="0">
                <a:latin typeface="Times New Roman" pitchFamily="18" charset="0"/>
                <a:cs typeface="Times New Roman" pitchFamily="18" charset="0"/>
              </a:rPr>
              <a:t>Ерекшеліктер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қатары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ұранымен </a:t>
            </a:r>
            <a:r>
              <a:rPr lang="ru-RU" sz="1400" dirty="0" smtClean="0">
                <a:latin typeface="Times New Roman" pitchFamily="18" charset="0"/>
                <a:cs typeface="Times New Roman" pitchFamily="18" charset="0"/>
              </a:rPr>
              <a:t>«</a:t>
            </a:r>
            <a:r>
              <a:rPr lang="ru-RU" sz="1400" dirty="0" err="1" smtClean="0">
                <a:latin typeface="Times New Roman" pitchFamily="18" charset="0"/>
                <a:cs typeface="Times New Roman" pitchFamily="18" charset="0"/>
              </a:rPr>
              <a:t>Таңшолпан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бөбекжайында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тосын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сыйлар</a:t>
            </a:r>
            <a:r>
              <a:rPr lang="ru-RU" sz="1400" dirty="0" smtClean="0">
                <a:latin typeface="Times New Roman" pitchFamily="18" charset="0"/>
                <a:cs typeface="Times New Roman" pitchFamily="18" charset="0"/>
              </a:rPr>
              <a:t> мен </a:t>
            </a:r>
            <a:r>
              <a:rPr lang="ru-RU" sz="1400" dirty="0" err="1" smtClean="0">
                <a:latin typeface="Times New Roman" pitchFamily="18" charset="0"/>
                <a:cs typeface="Times New Roman" pitchFamily="18" charset="0"/>
              </a:rPr>
              <a:t>жұмбақтар күні өтті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Тәрбиешілер балаларға </a:t>
            </a:r>
            <a:r>
              <a:rPr lang="ru-RU" sz="1400" dirty="0" smtClean="0">
                <a:latin typeface="Times New Roman" pitchFamily="18" charset="0"/>
                <a:cs typeface="Times New Roman" pitchFamily="18" charset="0"/>
              </a:rPr>
              <a:t>«</a:t>
            </a:r>
            <a:r>
              <a:rPr lang="ru-RU" sz="1400" dirty="0" err="1" smtClean="0">
                <a:latin typeface="Times New Roman" pitchFamily="18" charset="0"/>
                <a:cs typeface="Times New Roman" pitchFamily="18" charset="0"/>
              </a:rPr>
              <a:t>картоп</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біздің үстелге қалай түсті», </a:t>
            </a:r>
            <a:r>
              <a:rPr lang="ru-RU" sz="1400" dirty="0" smtClean="0">
                <a:latin typeface="Times New Roman" pitchFamily="18" charset="0"/>
                <a:cs typeface="Times New Roman" pitchFamily="18" charset="0"/>
              </a:rPr>
              <a:t>«</a:t>
            </a:r>
            <a:r>
              <a:rPr lang="ru-RU" sz="1400" dirty="0" err="1" smtClean="0">
                <a:latin typeface="Times New Roman" pitchFamily="18" charset="0"/>
                <a:cs typeface="Times New Roman" pitchFamily="18" charset="0"/>
              </a:rPr>
              <a:t>тастар</a:t>
            </a:r>
            <a:r>
              <a:rPr lang="ru-RU" sz="1400" dirty="0" smtClean="0">
                <a:latin typeface="Times New Roman" pitchFamily="18" charset="0"/>
                <a:cs typeface="Times New Roman" pitchFamily="18" charset="0"/>
              </a:rPr>
              <a:t> неге </a:t>
            </a:r>
            <a:r>
              <a:rPr lang="ru-RU" sz="1400" dirty="0" err="1" smtClean="0">
                <a:latin typeface="Times New Roman" pitchFamily="18" charset="0"/>
                <a:cs typeface="Times New Roman" pitchFamily="18" charset="0"/>
              </a:rPr>
              <a:t>батып</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кетті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тастар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әртүрлі болады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логикалық ойындар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Сиқырлы түймелер </a:t>
            </a:r>
            <a:r>
              <a:rPr lang="ru-RU" sz="1400" dirty="0" smtClean="0">
                <a:latin typeface="Times New Roman" pitchFamily="18" charset="0"/>
                <a:cs typeface="Times New Roman" pitchFamily="18" charset="0"/>
              </a:rPr>
              <a:t>мен </a:t>
            </a:r>
            <a:r>
              <a:rPr lang="ru-RU" sz="1400" dirty="0" err="1" smtClean="0">
                <a:latin typeface="Times New Roman" pitchFamily="18" charset="0"/>
                <a:cs typeface="Times New Roman" pitchFamily="18" charset="0"/>
              </a:rPr>
              <a:t>қағаз қыстырғыштар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Аяз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Ивановичтің жұмбақтары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өлшеу құралдары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сияқты тәжірибелер </a:t>
            </a:r>
            <a:r>
              <a:rPr lang="ru-RU" sz="1400" dirty="0" smtClean="0">
                <a:latin typeface="Times New Roman" pitchFamily="18" charset="0"/>
                <a:cs typeface="Times New Roman" pitchFamily="18" charset="0"/>
              </a:rPr>
              <a:t>мен </a:t>
            </a:r>
            <a:r>
              <a:rPr lang="ru-RU" sz="1400" dirty="0" err="1" smtClean="0">
                <a:latin typeface="Times New Roman" pitchFamily="18" charset="0"/>
                <a:cs typeface="Times New Roman" pitchFamily="18" charset="0"/>
              </a:rPr>
              <a:t>эксперименттер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ұсынды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Үйде ата-аналардан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«ойын-сауық ойындары</a:t>
            </a:r>
            <a:r>
              <a:rPr lang="ru-RU" sz="1400" dirty="0" smtClean="0">
                <a:latin typeface="Times New Roman" pitchFamily="18" charset="0"/>
                <a:cs typeface="Times New Roman" pitchFamily="18" charset="0"/>
              </a:rPr>
              <a:t> мен </a:t>
            </a:r>
            <a:r>
              <a:rPr lang="ru-RU" sz="1400" dirty="0" err="1" smtClean="0">
                <a:latin typeface="Times New Roman" pitchFamily="18" charset="0"/>
                <a:cs typeface="Times New Roman" pitchFamily="18" charset="0"/>
              </a:rPr>
              <a:t>жаттығулар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туралы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кері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байланыс</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алды</a:t>
            </a:r>
            <a:r>
              <a:rPr lang="ru-RU" sz="1400" dirty="0" smtClean="0">
                <a:latin typeface="Times New Roman" pitchFamily="18" charset="0"/>
                <a:cs typeface="Times New Roman" pitchFamily="18" charset="0"/>
              </a:rPr>
              <a:t>. «</a:t>
            </a:r>
            <a:r>
              <a:rPr lang="kk-KZ" sz="1400" dirty="0" smtClean="0">
                <a:latin typeface="Times New Roman" pitchFamily="18" charset="0"/>
                <a:cs typeface="Times New Roman" pitchFamily="18" charset="0"/>
              </a:rPr>
              <a:t>Таным күні</a:t>
            </a:r>
            <a:r>
              <a:rPr lang="ru-RU" sz="1400" dirty="0" smtClean="0">
                <a:latin typeface="Times New Roman" pitchFamily="18" charset="0"/>
                <a:cs typeface="Times New Roman" pitchFamily="18" charset="0"/>
              </a:rPr>
              <a:t>»</a:t>
            </a:r>
            <a:r>
              <a:rPr lang="kk-KZ" sz="1400" dirty="0" smtClean="0">
                <a:latin typeface="Times New Roman" pitchFamily="18" charset="0"/>
                <a:cs typeface="Times New Roman" pitchFamily="18" charset="0"/>
              </a:rPr>
              <a:t> балаларға көптеген қуанышты жаңалықтар, керемет қарым-қатынас сәттерін, айналамыздағы жомарт және ғажайып әлемге таңдануды сыйлады.</a:t>
            </a:r>
            <a:r>
              <a:rPr lang="ru-RU" sz="1400" dirty="0" err="1" smtClean="0">
                <a:latin typeface="Times New Roman" pitchFamily="18" charset="0"/>
                <a:cs typeface="Times New Roman" pitchFamily="18" charset="0"/>
              </a:rPr>
              <a:t>хэштэг#удивительное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рядом#</a:t>
            </a:r>
            <a:r>
              <a:rPr lang="en-US" sz="1400" dirty="0" err="1" smtClean="0">
                <a:latin typeface="Times New Roman" pitchFamily="18" charset="0"/>
                <a:cs typeface="Times New Roman" pitchFamily="18" charset="0"/>
              </a:rPr>
              <a:t>krg</a:t>
            </a:r>
            <a:r>
              <a:rPr lang="ru-RU" sz="1400" dirty="0" smtClean="0">
                <a:latin typeface="Times New Roman" pitchFamily="18" charset="0"/>
                <a:cs typeface="Times New Roman" pitchFamily="18" charset="0"/>
              </a:rPr>
              <a:t>. </a:t>
            </a:r>
          </a:p>
          <a:p>
            <a:r>
              <a:rPr lang="ru-RU" sz="1400" dirty="0" smtClean="0">
                <a:hlinkClick r:id="rId3"/>
              </a:rPr>
              <a:t/>
            </a:r>
            <a:br>
              <a:rPr lang="ru-RU" sz="1400" dirty="0" smtClean="0">
                <a:hlinkClick r:id="rId3"/>
              </a:rPr>
            </a:b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6" name="Picture 2" descr="Хочу такой сай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03300" y="42545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etodist\Desktop\НЕДЕЛЯ ПОЗНАВАТЕЛЬНОЙ ГРАМОТНОСТИ\Фесбук 1 день\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98204">
            <a:off x="251519" y="2529328"/>
            <a:ext cx="2148947" cy="16117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etodist\Desktop\НЕДЕЛЯ ПОЗНАВАТЕЛЬНОЙ ГРАМОТНОСТИ\Фесбук 1 день\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53273" y="2409529"/>
            <a:ext cx="2118727" cy="158904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etodist\Desktop\НЕДЕЛЯ ПОЗНАВАТЕЛЬНОЙ ГРАМОТНОСТИ\Фесбук 1 день\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1895" y="2409529"/>
            <a:ext cx="2118726" cy="15890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etodist\Desktop\НЕДЕЛЯ ПОЗНАВАТЕЛЬНОЙ ГРАМОТНОСТИ\Фесбук 1 день\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45400">
            <a:off x="6865277" y="2682852"/>
            <a:ext cx="2098696" cy="157402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1709" y="4226784"/>
            <a:ext cx="2240618" cy="168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95736" y="5083434"/>
            <a:ext cx="2196835" cy="164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C:\Users\Metodist\Desktop\НЕДЕЛЯ ПОЗНАВАТЕЛЬНОЙ ГРАМОТНОСТИ\Фесбук 1 день\1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94153" y="3859370"/>
            <a:ext cx="2187684" cy="16407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etodist\Desktop\НЕДЕЛЯ ПОЗНАВАТЕЛЬНОЙ ГРАМОТНОСТИ\Фесбук 1 день\1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53078" y="5024309"/>
            <a:ext cx="1900706" cy="190070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etodist\Desktop\НЕДЕЛЯ ПОЗНАВАТЕЛЬНОЙ ГРАМОТНОСТИ\Фесбук 1 день\1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80111" y="4260837"/>
            <a:ext cx="1633687" cy="2178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57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etodist\Desktop\blue-wavy-ppt-template-for-presentation--ppt---download-templa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188640"/>
            <a:ext cx="8784976" cy="1815882"/>
          </a:xfrm>
          <a:prstGeom prst="rect">
            <a:avLst/>
          </a:prstGeom>
        </p:spPr>
        <p:txBody>
          <a:bodyPr wrap="square">
            <a:spAutoFit/>
          </a:bodyPr>
          <a:lstStyle/>
          <a:p>
            <a:pPr algn="just"/>
            <a:r>
              <a:rPr lang="kk-KZ" sz="1400" dirty="0" smtClean="0">
                <a:latin typeface="Times New Roman" pitchFamily="18" charset="0"/>
                <a:cs typeface="Times New Roman" pitchFamily="18" charset="0"/>
              </a:rPr>
              <a:t>Тақырыптық аптаның екінші күні аясында «Таңшолпан» бөбекжайында</a:t>
            </a:r>
            <a:r>
              <a:rPr lang="ru-RU" sz="1400" dirty="0" smtClean="0">
                <a:latin typeface="Times New Roman" pitchFamily="18" charset="0"/>
                <a:cs typeface="Times New Roman" pitchFamily="18" charset="0"/>
              </a:rPr>
              <a:t>»</a:t>
            </a:r>
            <a:r>
              <a:rPr lang="kk-KZ" sz="1400" dirty="0" smtClean="0">
                <a:latin typeface="Times New Roman" pitchFamily="18" charset="0"/>
                <a:cs typeface="Times New Roman" pitchFamily="18" charset="0"/>
              </a:rPr>
              <a:t> эксперимент күні «Кішкентай зерттеушілер» ұранымен </a:t>
            </a:r>
            <a:r>
              <a:rPr lang="ru-RU" sz="1400" dirty="0" err="1" smtClean="0">
                <a:latin typeface="Times New Roman" pitchFamily="18" charset="0"/>
                <a:cs typeface="Times New Roman" pitchFamily="18" charset="0"/>
              </a:rPr>
              <a:t>практикалық және ақыл-ой экспериментіне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қабілеттерді дамыту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зерттеу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дағдыларының «қоржынын" жинақтау, әлемді танудың әртүрлі тәсілдерін, ақыл-ой операцияларын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игеру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мақсатында өтті.</a:t>
            </a:r>
            <a:r>
              <a:rPr lang="kk-KZ" sz="1400" dirty="0" smtClean="0">
                <a:latin typeface="Times New Roman" pitchFamily="18" charset="0"/>
                <a:cs typeface="Times New Roman" pitchFamily="18" charset="0"/>
              </a:rPr>
              <a:t> Тақырыптық күнді өткізу идеясы балаларды белгілі бір тақырыпқа бағыттау әдісіне негізделген. Тәрбиеленушілер «Нан қайдан келді?», «Қамырдың қасиеттері» туралы (қамырдан қырқбуын, бәліш жасады) білді, сонымен қатар «Магнитті сынау», «Суды тазалайық», «Қайық қайда жүзеді» деген сияқты тәжірибелер жүргізді. Серуендеу кезінде желдің бағытын анықтай білді. Балалар бір-бірімен сөйлесуден қуаныш алды, шығармашылық белсенділік көрсетті. </a:t>
            </a:r>
            <a:endParaRPr lang="ru-RU" sz="1400" dirty="0">
              <a:latin typeface="Times New Roman" pitchFamily="18" charset="0"/>
              <a:cs typeface="Times New Roman" pitchFamily="18" charset="0"/>
            </a:endParaRPr>
          </a:p>
        </p:txBody>
      </p:sp>
      <p:pic>
        <p:nvPicPr>
          <p:cNvPr id="1026" name="Picture 2" descr="C:\Users\Metodist\Desktop\Фесбук 2 день\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30465">
            <a:off x="323528" y="2132856"/>
            <a:ext cx="1955540" cy="19555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etodist\Desktop\Фесбук 2 день\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3494" y="2034675"/>
            <a:ext cx="1468222" cy="19576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etodist\Desktop\Фесбук 2 день\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9210" y="2032296"/>
            <a:ext cx="1957629" cy="195762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etodist\Desktop\Фесбук 2 день\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1111"/>
          <a:stretch/>
        </p:blipFill>
        <p:spPr bwMode="auto">
          <a:xfrm rot="333069">
            <a:off x="5938144" y="2073436"/>
            <a:ext cx="1519806" cy="19598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etodist\Desktop\Фесбук 2 день\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202832"/>
            <a:ext cx="2206891" cy="16551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etodist\Desktop\Фесбук 2 день\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03648" y="3980867"/>
            <a:ext cx="2241920" cy="16551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etodist\Desktop\Фесбук 2 день\1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31826" y="4941168"/>
            <a:ext cx="1899816" cy="189981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etodist\Desktop\Фесбук 2 день\1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06839" y="3861048"/>
            <a:ext cx="2134839" cy="16011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etodist\Desktop\Фесбук 2 день\14.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92280" y="3589969"/>
            <a:ext cx="187220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etodist\Desktop\Фесбук 2 день\15.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21716" y="5436526"/>
            <a:ext cx="2337926" cy="1421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356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etodist\Desktop\blue-wavy-ppt-template-for-presentation--ppt---download-templa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7504" y="116632"/>
            <a:ext cx="8928992" cy="2154436"/>
          </a:xfrm>
          <a:prstGeom prst="rect">
            <a:avLst/>
          </a:prstGeom>
        </p:spPr>
        <p:txBody>
          <a:bodyPr wrap="square">
            <a:spAutoFit/>
          </a:bodyPr>
          <a:lstStyle/>
          <a:p>
            <a:r>
              <a:rPr lang="ru-RU" sz="1400" dirty="0" err="1" smtClean="0">
                <a:latin typeface="Times New Roman" pitchFamily="18" charset="0"/>
                <a:cs typeface="Times New Roman" pitchFamily="18" charset="0"/>
              </a:rPr>
              <a:t>«Таңшолпан» бөбекжайындағы» тақырыптық аптаның үшінші күні аясында</a:t>
            </a:r>
            <a:r>
              <a:rPr lang="ru-RU" sz="1400" dirty="0" smtClean="0">
                <a:latin typeface="Times New Roman" pitchFamily="18" charset="0"/>
                <a:cs typeface="Times New Roman" pitchFamily="18" charset="0"/>
              </a:rPr>
              <a:t> эксперимент </a:t>
            </a:r>
            <a:r>
              <a:rPr lang="ru-RU" sz="1400" dirty="0" err="1" smtClean="0">
                <a:latin typeface="Times New Roman" pitchFamily="18" charset="0"/>
                <a:cs typeface="Times New Roman" pitchFamily="18" charset="0"/>
              </a:rPr>
              <a:t>және іздеу-зерттеу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қызметі процесінде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Шытырман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оқиғаларды іздеушілер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ұранымен мектеп</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жасына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дейінгі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балалардың танымдық белсенділігі</a:t>
            </a:r>
            <a:r>
              <a:rPr lang="ru-RU" sz="1400" dirty="0" smtClean="0">
                <a:latin typeface="Times New Roman" pitchFamily="18" charset="0"/>
                <a:cs typeface="Times New Roman" pitchFamily="18" charset="0"/>
              </a:rPr>
              <a:t> мен </a:t>
            </a:r>
            <a:r>
              <a:rPr lang="ru-RU" sz="1400" dirty="0" err="1" smtClean="0">
                <a:latin typeface="Times New Roman" pitchFamily="18" charset="0"/>
                <a:cs typeface="Times New Roman" pitchFamily="18" charset="0"/>
              </a:rPr>
              <a:t>білім</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алуын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дамыту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үшін жағдай жасау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мақсатында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барлық жас</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топтарында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балалардың түсінуі үшін қолжетімді деңгейде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Бәрін білгім</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келеді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тақырыптық көрмелері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қызыл телпекте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қонақта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тәжірибелік-эксперименттік қызметі</a:t>
            </a:r>
            <a:r>
              <a:rPr lang="ru-RU" sz="1400" dirty="0" smtClean="0">
                <a:latin typeface="Times New Roman" pitchFamily="18" charset="0"/>
                <a:cs typeface="Times New Roman" pitchFamily="18" charset="0"/>
              </a:rPr>
              <a:t>, </a:t>
            </a:r>
            <a:r>
              <a:rPr lang="kk-KZ" sz="1400" dirty="0" smtClean="0">
                <a:latin typeface="Times New Roman" pitchFamily="18" charset="0"/>
                <a:cs typeface="Times New Roman" pitchFamily="18" charset="0"/>
              </a:rPr>
              <a:t>ә</a:t>
            </a:r>
            <a:r>
              <a:rPr lang="ru-RU" sz="1400" dirty="0" err="1" smtClean="0">
                <a:latin typeface="Times New Roman" pitchFamily="18" charset="0"/>
                <a:cs typeface="Times New Roman" pitchFamily="18" charset="0"/>
              </a:rPr>
              <a:t>лем</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бойынша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саяхат</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тақырыбына «қысқы орманда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кездесу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өткізілді, Балалар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құмды зерттеумен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қуана айналысты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құрамын, ағымдылығын анықтады.</a:t>
            </a:r>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r>
              <a:rPr lang="ru-RU" dirty="0" smtClean="0">
                <a:hlinkClick r:id="rId3"/>
              </a:rPr>
              <a:t/>
            </a:r>
            <a:br>
              <a:rPr lang="ru-RU" dirty="0" smtClean="0">
                <a:hlinkClick r:id="rId3"/>
              </a:rPr>
            </a:br>
            <a:endParaRPr lang="ru-RU" dirty="0">
              <a:latin typeface="Times New Roman" pitchFamily="18" charset="0"/>
              <a:cs typeface="Times New Roman" pitchFamily="18" charset="0"/>
            </a:endParaRPr>
          </a:p>
        </p:txBody>
      </p:sp>
      <p:pic>
        <p:nvPicPr>
          <p:cNvPr id="1026" name="Picture 2" descr="C:\Users\Metodist\Desktop\НЕДЕЛЯ ПОЗНАВАТЕЛЬНОЙ ГРАМОТНОСТИ\Фесбук 3 день\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65927">
            <a:off x="424945" y="1843611"/>
            <a:ext cx="1847712" cy="24636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etodist\Desktop\НЕДЕЛЯ ПОЗНАВАТЕЛЬНОЙ ГРАМОТНОСТИ\Фесбук 3 день\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752" y="1687353"/>
            <a:ext cx="2034165" cy="15256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etodist\Desktop\НЕДЕЛЯ ПОЗНАВАТЕЛЬНОЙ ГРАМОТНОСТИ\Фесбук 3 день\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1700808"/>
            <a:ext cx="201622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etodist\Desktop\НЕДЕЛЯ ПОЗНАВАТЕЛЬНОЙ ГРАМОТНОСТИ\Фесбук 3 день\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4455769"/>
            <a:ext cx="2363754" cy="17728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etodist\Desktop\НЕДЕЛЯ ПОЗНАВАТЕЛЬНОЙ ГРАМОТНОСТИ\Фесбук 3 день\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4009" y="5203301"/>
            <a:ext cx="2254991" cy="169124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etodist\Desktop\НЕДЕЛЯ ПОЗНАВАТЕЛЬНОЙ ГРАМОТНОСТИ\Фесбук 3 день\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31637" y="5156295"/>
            <a:ext cx="1852331" cy="16908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etodist\Desktop\НЕДЕЛЯ ПОЗНАВАТЕЛЬНОЙ ГРАМОТНОСТИ\Фесбук 3 день\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91781" y="3397924"/>
            <a:ext cx="2232248" cy="167418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etodist\Desktop\НЕДЕЛЯ ПОЗНАВАТЕЛЬНОЙ ГРАМОТНОСТИ\Фесбук 3 день\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67874" y="3397924"/>
            <a:ext cx="2232248" cy="16741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etodist\Desktop\НЕДЕЛЯ ПОЗНАВАТЕЛЬНОЙ ГРАМОТНОСТИ\Фесбук 3 день\1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937435">
            <a:off x="6650003" y="1894868"/>
            <a:ext cx="2202460" cy="165184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etodist\Desktop\НЕДЕЛЯ ПОЗНАВАТЕЛЬНОЙ ГРАМОТНОСТИ\Фесбук 3 день\6.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38145" y="5166757"/>
            <a:ext cx="2283933" cy="171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744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etodist\Desktop\blue-wavy-ppt-template-for-presentation--ppt---download-templa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116632"/>
            <a:ext cx="8712968" cy="2677656"/>
          </a:xfrm>
          <a:prstGeom prst="rect">
            <a:avLst/>
          </a:prstGeom>
        </p:spPr>
        <p:txBody>
          <a:bodyPr wrap="square">
            <a:spAutoFit/>
          </a:bodyPr>
          <a:lstStyle/>
          <a:p>
            <a:r>
              <a:rPr lang="ru-RU" sz="1400" dirty="0" err="1" smtClean="0">
                <a:latin typeface="Times New Roman" pitchFamily="18" charset="0"/>
                <a:cs typeface="Times New Roman" pitchFamily="18" charset="0"/>
              </a:rPr>
              <a:t>«Таңшолпан» бөбекжайында»  </a:t>
            </a:r>
            <a:r>
              <a:rPr lang="ru-RU" sz="1400" dirty="0" smtClean="0">
                <a:latin typeface="Times New Roman" pitchFamily="18" charset="0"/>
                <a:cs typeface="Times New Roman" pitchFamily="18" charset="0"/>
              </a:rPr>
              <a:t>«Почемучка </a:t>
            </a:r>
            <a:r>
              <a:rPr lang="ru-RU" sz="1400" dirty="0" err="1" smtClean="0">
                <a:latin typeface="Times New Roman" pitchFamily="18" charset="0"/>
                <a:cs typeface="Times New Roman" pitchFamily="18" charset="0"/>
              </a:rPr>
              <a:t>қонақта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ұранымен тақырыптық аптаның төртінші күні аясында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балалар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көптеген жаңа және қызықты нәрселерді білді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Балалар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тәрбиешілермен бірге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топта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құммен, ауамен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сумен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көптеген жаңа тәжірибелер </a:t>
            </a:r>
            <a:r>
              <a:rPr lang="ru-RU" sz="1400" dirty="0" smtClean="0">
                <a:latin typeface="Times New Roman" pitchFamily="18" charset="0"/>
                <a:cs typeface="Times New Roman" pitchFamily="18" charset="0"/>
              </a:rPr>
              <a:t>мен </a:t>
            </a:r>
            <a:r>
              <a:rPr lang="ru-RU" sz="1400" dirty="0" err="1" smtClean="0">
                <a:latin typeface="Times New Roman" pitchFamily="18" charset="0"/>
                <a:cs typeface="Times New Roman" pitchFamily="18" charset="0"/>
              </a:rPr>
              <a:t>жаңалықтар өткізді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Балаларға құмға түрлі-түсті қиыршық тастармен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сурет</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салудың дәстүрлі емес</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әдісі, құмнан</a:t>
            </a:r>
            <a:r>
              <a:rPr lang="ru-RU" sz="1400" dirty="0" smtClean="0">
                <a:latin typeface="Times New Roman" pitchFamily="18" charset="0"/>
                <a:cs typeface="Times New Roman" pitchFamily="18" charset="0"/>
              </a:rPr>
              <a:t> </a:t>
            </a:r>
            <a:r>
              <a:rPr lang="kk-KZ" sz="1400" dirty="0" smtClean="0">
                <a:latin typeface="Times New Roman" pitchFamily="18" charset="0"/>
                <a:cs typeface="Times New Roman" pitchFamily="18" charset="0"/>
              </a:rPr>
              <a:t>қ</a:t>
            </a:r>
            <a:r>
              <a:rPr lang="ru-RU" sz="1400" dirty="0" err="1" smtClean="0">
                <a:latin typeface="Times New Roman" pitchFamily="18" charset="0"/>
                <a:cs typeface="Times New Roman" pitchFamily="18" charset="0"/>
              </a:rPr>
              <a:t>азына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іздеу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қолды суламай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контейнерден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тиын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алу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картоптың, жұмыртқаның ыдыстың түбінен көтерілгенін бақылау ұнады.</a:t>
            </a:r>
            <a:r>
              <a:rPr lang="ru-RU" sz="1400" dirty="0" smtClean="0">
                <a:latin typeface="Times New Roman" pitchFamily="18" charset="0"/>
                <a:cs typeface="Times New Roman" pitchFamily="18" charset="0"/>
              </a:rPr>
              <a:t> "Лотос </a:t>
            </a:r>
            <a:r>
              <a:rPr lang="ru-RU" sz="1400" dirty="0" err="1" smtClean="0">
                <a:latin typeface="Times New Roman" pitchFamily="18" charset="0"/>
                <a:cs typeface="Times New Roman" pitchFamily="18" charset="0"/>
              </a:rPr>
              <a:t>гүлі</a:t>
            </a:r>
            <a:r>
              <a:rPr lang="ru-RU" sz="1400" dirty="0" smtClean="0">
                <a:latin typeface="Times New Roman" pitchFamily="18" charset="0"/>
                <a:cs typeface="Times New Roman" pitchFamily="18" charset="0"/>
              </a:rPr>
              <a:t>" суда </a:t>
            </a:r>
            <a:r>
              <a:rPr lang="ru-RU" sz="1400" dirty="0" err="1" smtClean="0">
                <a:latin typeface="Times New Roman" pitchFamily="18" charset="0"/>
                <a:cs typeface="Times New Roman" pitchFamily="18" charset="0"/>
              </a:rPr>
              <a:t>қалай гүлдейтінін көру балаларды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қатты қуантты</a:t>
            </a:r>
            <a:r>
              <a:rPr lang="ru-RU" sz="1400" dirty="0" smtClean="0">
                <a:latin typeface="Times New Roman" pitchFamily="18" charset="0"/>
                <a:cs typeface="Times New Roman" pitchFamily="18" charset="0"/>
              </a:rPr>
              <a:t>. Осы </a:t>
            </a:r>
            <a:r>
              <a:rPr lang="ru-RU" sz="1400" dirty="0" err="1" smtClean="0">
                <a:latin typeface="Times New Roman" pitchFamily="18" charset="0"/>
                <a:cs typeface="Times New Roman" pitchFamily="18" charset="0"/>
              </a:rPr>
              <a:t>тәжірибенің көмегімен олар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өсімдіктерге  өмір сүру  үшін </a:t>
            </a:r>
            <a:r>
              <a:rPr lang="ru-RU" sz="1400" dirty="0" smtClean="0">
                <a:latin typeface="Times New Roman" pitchFamily="18" charset="0"/>
                <a:cs typeface="Times New Roman" pitchFamily="18" charset="0"/>
              </a:rPr>
              <a:t>су </a:t>
            </a:r>
            <a:r>
              <a:rPr lang="ru-RU" sz="1400" dirty="0" err="1" smtClean="0">
                <a:latin typeface="Times New Roman" pitchFamily="18" charset="0"/>
                <a:cs typeface="Times New Roman" pitchFamily="18" charset="0"/>
              </a:rPr>
              <a:t>қажет екенін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көрді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Балалар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өздігінен «атқылайтын жанартау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егер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сіз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картопқа </a:t>
            </a:r>
            <a:r>
              <a:rPr lang="ru-RU" sz="1400" dirty="0" smtClean="0">
                <a:latin typeface="Times New Roman" pitchFamily="18" charset="0"/>
                <a:cs typeface="Times New Roman" pitchFamily="18" charset="0"/>
              </a:rPr>
              <a:t>йод </a:t>
            </a:r>
            <a:r>
              <a:rPr lang="ru-RU" sz="1400" dirty="0" err="1" smtClean="0">
                <a:latin typeface="Times New Roman" pitchFamily="18" charset="0"/>
                <a:cs typeface="Times New Roman" pitchFamily="18" charset="0"/>
              </a:rPr>
              <a:t>тамызатын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болсаңыз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үйде суға </a:t>
            </a:r>
            <a:r>
              <a:rPr lang="ru-RU" sz="1400" dirty="0" smtClean="0">
                <a:latin typeface="Times New Roman" pitchFamily="18" charset="0"/>
                <a:cs typeface="Times New Roman" pitchFamily="18" charset="0"/>
              </a:rPr>
              <a:t>май </a:t>
            </a:r>
            <a:r>
              <a:rPr lang="ru-RU" sz="1400" dirty="0" err="1" smtClean="0">
                <a:latin typeface="Times New Roman" pitchFamily="18" charset="0"/>
                <a:cs typeface="Times New Roman" pitchFamily="18" charset="0"/>
              </a:rPr>
              <a:t>қоссаңыз </a:t>
            </a:r>
            <a:r>
              <a:rPr lang="ru-RU" sz="1400" dirty="0" smtClean="0">
                <a:latin typeface="Times New Roman" pitchFamily="18" charset="0"/>
                <a:cs typeface="Times New Roman" pitchFamily="18" charset="0"/>
              </a:rPr>
              <a:t>не </a:t>
            </a:r>
            <a:r>
              <a:rPr lang="ru-RU" sz="1400" dirty="0" err="1" smtClean="0">
                <a:latin typeface="Times New Roman" pitchFamily="18" charset="0"/>
                <a:cs typeface="Times New Roman" pitchFamily="18" charset="0"/>
              </a:rPr>
              <a:t>болады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эксперименттеріне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қатыса алды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Ойын-сауық ойындарының күні сәтті және нәтижелі өтті деп</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сеніммен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айтуға болады</a:t>
            </a:r>
            <a:r>
              <a:rPr lang="ru-RU" sz="1400" dirty="0" smtClean="0">
                <a:latin typeface="Times New Roman" pitchFamily="18" charset="0"/>
                <a:cs typeface="Times New Roman" pitchFamily="18" charset="0"/>
              </a:rPr>
              <a:t>!</a:t>
            </a:r>
          </a:p>
          <a:p>
            <a:endParaRPr lang="ru-RU" sz="1400" dirty="0" smtClean="0"/>
          </a:p>
          <a:p>
            <a:r>
              <a:rPr lang="ru-RU" sz="1400" dirty="0" smtClean="0">
                <a:hlinkClick r:id="rId3"/>
              </a:rPr>
              <a:t/>
            </a:r>
            <a:br>
              <a:rPr lang="ru-RU" sz="1400" dirty="0" smtClean="0">
                <a:hlinkClick r:id="rId3"/>
              </a:rPr>
            </a:br>
            <a:endParaRPr lang="ru-RU" sz="1400" dirty="0">
              <a:latin typeface="Times New Roman" panose="02020603050405020304" pitchFamily="18" charset="0"/>
              <a:cs typeface="Times New Roman" panose="02020603050405020304" pitchFamily="18" charset="0"/>
            </a:endParaRPr>
          </a:p>
        </p:txBody>
      </p:sp>
      <p:pic>
        <p:nvPicPr>
          <p:cNvPr id="1026" name="Picture 2" descr="C:\Users\Metodist\Desktop\НЕДЕЛЯ ПОЗНАВАТЕЛЬНОЙ ГРАМОТНОСТИ\Фесбук -4день\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69629">
            <a:off x="342778" y="2483153"/>
            <a:ext cx="1582405" cy="21098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etodist\Desktop\НЕДЕЛЯ ПОЗНАВАТЕЛЬНОЙ ГРАМОТНОСТИ\Фесбук -4день\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4280" y="2204864"/>
            <a:ext cx="2249387" cy="1687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etodist\Desktop\НЕДЕЛЯ ПОЗНАВАТЕЛЬНОЙ ГРАМОТНОСТИ\Фесбук -4день\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5844" y="2294803"/>
            <a:ext cx="2222055" cy="166654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etodist\Desktop\НЕДЕЛЯ ПОЗНАВАТЕЛЬНОЙ ГРАМОТНОСТИ\Фесбук -4день\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88702">
            <a:off x="6659991" y="2488374"/>
            <a:ext cx="2224778" cy="16685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etodist\Desktop\НЕДЕЛЯ ПОЗНАВАТЕЛЬНОЙ ГРАМОТНОСТИ\Фесбук -4день\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74" y="4937289"/>
            <a:ext cx="2560949" cy="192071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etodist\Desktop\НЕДЕЛЯ ПОЗНАВАТЕЛЬНОЙ ГРАМОТНОСТИ\Фесбук -4день\1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8255" y="3961345"/>
            <a:ext cx="2097224" cy="15729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etodist\Desktop\НЕДЕЛЯ ПОЗНАВАТЕЛЬНОЙ ГРАМОТНОСТИ\Фесбук -4день\14.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54180" y="5301208"/>
            <a:ext cx="2075724" cy="15567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etodist\Desktop\НЕДЕЛЯ ПОЗНАВАТЕЛЬНОЙ ГРАМОТНОСТИ\Фесбук -4день\9.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00" y="5301208"/>
            <a:ext cx="2232248" cy="158883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etodist\Desktop\НЕДЕЛЯ ПОЗНАВАТЕЛЬНОЙ ГРАМОТНОСТИ\Фесбук -4день\1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20072" y="3961345"/>
            <a:ext cx="2088232" cy="1566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079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etodist\Desktop\blue-wavy-ppt-template-for-presentation--ppt---download-templa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0" y="0"/>
            <a:ext cx="2834387" cy="2125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Metodist\Desktop\НЕДЕЛЯ ПОЗНАВАТЕЛЬНОЙ ГРАМОТНОСТИ\4 день\0a31b5dc-2ba4-4739-a578-aad04680de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4423" y="0"/>
            <a:ext cx="1917248" cy="23488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Metodist\Desktop\НЕДЕЛЯ ПОЗНАВАТЕЛЬНОЙ ГРАМОТНОСТИ\4 день\86157c2d-f24a-455b-8ad6-15f1233ec6d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9613" y="0"/>
            <a:ext cx="2834387" cy="21257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2348880"/>
            <a:ext cx="2843807" cy="21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Metodist\Desktop\НЕДЕЛЯ ПОЗНАВАТЕЛЬНОЙ ГРАМОТНОСТИ\4 день\8c12fc45-55f7-4de3-9500-29f76079d2d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20" y="4505773"/>
            <a:ext cx="1764171" cy="23522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47608" y="4868711"/>
            <a:ext cx="2652384" cy="1989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descr="C:\Users\Metodist\Desktop\НЕДЕЛЯ ПОЗНАВАТЕЛЬНОЙ ГРАМОТНОСТИ\4 день\cfe4b302-7c09-4671-a847-a80796f8fee3.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9906"/>
          <a:stretch/>
        </p:blipFill>
        <p:spPr bwMode="auto">
          <a:xfrm>
            <a:off x="7337314" y="4245125"/>
            <a:ext cx="1806686" cy="2612875"/>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879304" y="2492896"/>
            <a:ext cx="6264696" cy="954107"/>
          </a:xfrm>
          <a:prstGeom prst="rect">
            <a:avLst/>
          </a:prstGeom>
        </p:spPr>
        <p:txBody>
          <a:bodyPr wrap="square">
            <a:spAutoFit/>
          </a:bodyPr>
          <a:lstStyle/>
          <a:p>
            <a:pPr algn="ctr"/>
            <a:r>
              <a:rPr lang="kk-KZ" sz="1400" b="1" dirty="0" smtClean="0">
                <a:latin typeface="Times New Roman" pitchFamily="18" charset="0"/>
                <a:cs typeface="Times New Roman" pitchFamily="18" charset="0"/>
              </a:rPr>
              <a:t>Ата-аналардан кері байланыс </a:t>
            </a:r>
          </a:p>
          <a:p>
            <a:pPr algn="ctr"/>
            <a:r>
              <a:rPr lang="kk-KZ" sz="1400" dirty="0" smtClean="0">
                <a:latin typeface="Times New Roman" pitchFamily="18" charset="0"/>
                <a:cs typeface="Times New Roman" pitchFamily="18" charset="0"/>
              </a:rPr>
              <a:t>Балалар үйдегі эксперименттерге өз бетінше қатыса алды «Жанартаудың атқылауын», магнитті сынап көрді, талдады.  Егер картопқа йод тамшысы түсіп кетсе немесе суға май қосылса не болар еді, осыдан  қорытынды шығара білді. </a:t>
            </a:r>
            <a:endParaRPr lang="ru-RU" sz="1400" b="1" dirty="0">
              <a:latin typeface="Times New Roman" pitchFamily="18" charset="0"/>
              <a:cs typeface="Times New Roman" pitchFamily="18" charset="0"/>
            </a:endParaRPr>
          </a:p>
        </p:txBody>
      </p:sp>
      <p:pic>
        <p:nvPicPr>
          <p:cNvPr id="3075" name="Picture 3" descr="C:\Users\Metodist\Desktop\НЕДЕЛЯ ПОЗНАВАТЕЛЬНОЙ ГРАМОТНОСТИ\4 день\2aca7b62-912f-4605-a2bf-6ea75bdbca1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66438" y="4868711"/>
            <a:ext cx="2652387" cy="1989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674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etodist\Desktop\blue-wavy-ppt-template-for-presentation--ppt---download-templa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3528" y="58847"/>
            <a:ext cx="8712968" cy="1815882"/>
          </a:xfrm>
          <a:prstGeom prst="rect">
            <a:avLst/>
          </a:prstGeom>
        </p:spPr>
        <p:txBody>
          <a:bodyPr wrap="square">
            <a:spAutoFit/>
          </a:bodyPr>
          <a:lstStyle/>
          <a:p>
            <a:r>
              <a:rPr lang="kk-KZ" sz="1200" dirty="0" smtClean="0">
                <a:latin typeface="Times New Roman" pitchFamily="18" charset="0"/>
                <a:cs typeface="Times New Roman" pitchFamily="18" charset="0"/>
              </a:rPr>
              <a:t>«Таңшолпан» бөбекжайында</a:t>
            </a:r>
            <a:r>
              <a:rPr lang="ru-RU" sz="1200" dirty="0" smtClean="0">
                <a:latin typeface="Times New Roman" pitchFamily="18" charset="0"/>
                <a:cs typeface="Times New Roman" pitchFamily="18" charset="0"/>
              </a:rPr>
              <a:t>» </a:t>
            </a:r>
            <a:r>
              <a:rPr lang="kk-KZ" sz="1200" dirty="0" smtClean="0">
                <a:latin typeface="Times New Roman" pitchFamily="18" charset="0"/>
                <a:cs typeface="Times New Roman" pitchFamily="18" charset="0"/>
              </a:rPr>
              <a:t>«Қазыналар үңгірі» коллекционерлер күні ұранымен аптаны жабу күнінде тәрбие жұмысының әр түрлі формалары мен әдістері көрініс тапты: «Тастар әр түрлі болады», «Ағаш ойыншықтар» коллекцияларының шағын музейлеріне экскурсия. Шығармашылыққа арналған коллекцияны жинайық мақсатты серуені (табиғи және қалдық материалдарын жинау), </a:t>
            </a:r>
            <a:r>
              <a:rPr lang="ru-RU" sz="1200" dirty="0" err="1" smtClean="0">
                <a:latin typeface="Times New Roman" pitchFamily="18" charset="0"/>
                <a:cs typeface="Times New Roman" pitchFamily="18" charset="0"/>
              </a:rPr>
              <a:t>балалардың табиғи және қалдық материалдармен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жұмыстар жасауы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педагогтар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үшін </a:t>
            </a:r>
            <a:r>
              <a:rPr lang="ru-RU" sz="1200" dirty="0" smtClean="0">
                <a:latin typeface="Times New Roman" pitchFamily="18" charset="0"/>
                <a:cs typeface="Times New Roman" pitchFamily="18" charset="0"/>
              </a:rPr>
              <a:t>«</a:t>
            </a:r>
            <a:r>
              <a:rPr lang="ru-RU" sz="1200" dirty="0" err="1" smtClean="0">
                <a:latin typeface="Times New Roman" pitchFamily="18" charset="0"/>
                <a:cs typeface="Times New Roman" pitchFamily="18" charset="0"/>
              </a:rPr>
              <a:t>балалар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зертханасы</a:t>
            </a:r>
            <a:r>
              <a:rPr lang="ru-RU" sz="1200" dirty="0" smtClean="0">
                <a:latin typeface="Times New Roman" pitchFamily="18" charset="0"/>
                <a:cs typeface="Times New Roman" pitchFamily="18" charset="0"/>
              </a:rPr>
              <a:t>» эксперимент </a:t>
            </a:r>
            <a:r>
              <a:rPr lang="ru-RU" sz="1200" dirty="0" err="1" smtClean="0">
                <a:latin typeface="Times New Roman" pitchFamily="18" charset="0"/>
                <a:cs typeface="Times New Roman" pitchFamily="18" charset="0"/>
              </a:rPr>
              <a:t>бұрышын ұйымдастыруға арналған ұсынымдары </a:t>
            </a:r>
            <a:r>
              <a:rPr lang="ru-RU" sz="1200" dirty="0" smtClean="0">
                <a:latin typeface="Times New Roman" pitchFamily="18" charset="0"/>
                <a:cs typeface="Times New Roman" pitchFamily="18" charset="0"/>
              </a:rPr>
              <a:t>бар экран-папка </a:t>
            </a:r>
            <a:r>
              <a:rPr lang="ru-RU" sz="1200" dirty="0" err="1" smtClean="0">
                <a:latin typeface="Times New Roman" pitchFamily="18" charset="0"/>
                <a:cs typeface="Times New Roman" pitchFamily="18" charset="0"/>
              </a:rPr>
              <a:t>ресімделуі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ата-аналардың қатысуымен </a:t>
            </a:r>
            <a:r>
              <a:rPr lang="ru-RU" sz="1200" dirty="0" smtClean="0">
                <a:latin typeface="Times New Roman" pitchFamily="18" charset="0"/>
                <a:cs typeface="Times New Roman" pitchFamily="18" charset="0"/>
              </a:rPr>
              <a:t>«</a:t>
            </a:r>
            <a:r>
              <a:rPr lang="ru-RU" sz="1200" dirty="0" err="1" smtClean="0">
                <a:latin typeface="Times New Roman" pitchFamily="18" charset="0"/>
                <a:cs typeface="Times New Roman" pitchFamily="18" charset="0"/>
              </a:rPr>
              <a:t>баламен</a:t>
            </a:r>
            <a:r>
              <a:rPr lang="ru-RU" sz="1200" dirty="0" smtClean="0">
                <a:latin typeface="Times New Roman" pitchFamily="18" charset="0"/>
                <a:cs typeface="Times New Roman" pitchFamily="18" charset="0"/>
              </a:rPr>
              <a:t> б</a:t>
            </a:r>
            <a:r>
              <a:rPr lang="kk-KZ" sz="1200" dirty="0" smtClean="0">
                <a:latin typeface="Times New Roman" pitchFamily="18" charset="0"/>
                <a:cs typeface="Times New Roman" pitchFamily="18" charset="0"/>
              </a:rPr>
              <a:t>ірге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тәжірибе жасаймыз</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атты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онлайн-кеңес өткізілді.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Міне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осындай</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жақсы нотада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жаратылыстану-танымдық сауаттылық бойынша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тақырыптық апта</a:t>
            </a:r>
            <a:r>
              <a:rPr lang="ru-RU" sz="1200" dirty="0" smtClean="0">
                <a:latin typeface="Times New Roman" pitchFamily="18" charset="0"/>
                <a:cs typeface="Times New Roman" pitchFamily="18" charset="0"/>
              </a:rPr>
              <a:t> да </a:t>
            </a:r>
            <a:r>
              <a:rPr lang="ru-RU" sz="1200" dirty="0" err="1" smtClean="0">
                <a:latin typeface="Times New Roman" pitchFamily="18" charset="0"/>
                <a:cs typeface="Times New Roman" pitchFamily="18" charset="0"/>
              </a:rPr>
              <a:t>аяқталды</a:t>
            </a:r>
            <a:r>
              <a:rPr lang="ru-RU" sz="1200" dirty="0" smtClean="0">
                <a:latin typeface="Times New Roman" pitchFamily="18" charset="0"/>
                <a:cs typeface="Times New Roman" pitchFamily="18" charset="0"/>
              </a:rPr>
              <a:t>.</a:t>
            </a:r>
          </a:p>
          <a:p>
            <a:r>
              <a:rPr lang="ru-RU" sz="1400" dirty="0" smtClean="0">
                <a:hlinkClick r:id="rId3"/>
              </a:rPr>
              <a:t/>
            </a:r>
            <a:br>
              <a:rPr lang="ru-RU" sz="1400" dirty="0" smtClean="0">
                <a:hlinkClick r:id="rId3"/>
              </a:rPr>
            </a:br>
            <a:endParaRPr lang="ru-RU" sz="1400" dirty="0">
              <a:latin typeface="Times New Roman" panose="02020603050405020304" pitchFamily="18" charset="0"/>
              <a:cs typeface="Times New Roman" panose="02020603050405020304" pitchFamily="18" charset="0"/>
            </a:endParaRPr>
          </a:p>
        </p:txBody>
      </p:sp>
      <p:pic>
        <p:nvPicPr>
          <p:cNvPr id="1026" name="Picture 2" descr="C:\Users\Metodist\Desktop\НЕДЕЛЯ ПОЗНАВАТЕЛЬНОЙ ГРАМОТНОСТИ\5 день\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91158">
            <a:off x="277239" y="1908886"/>
            <a:ext cx="2304837" cy="17286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etodist\Desktop\НЕДЕЛЯ ПОЗНАВАТЕЛЬНОЙ ГРАМОТНОСТИ\5 день\2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800" y="1697757"/>
            <a:ext cx="2311750" cy="16597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etodist\Desktop\НЕДЕЛЯ ПОЗНАВАТЕЛЬНОЙ ГРАМОТНОСТИ\5 день\2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1700808"/>
            <a:ext cx="1296144"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etodist\Desktop\НЕДЕЛЯ ПОЗНАВАТЕЛЬНОЙ ГРАМОТНОСТИ\5 день\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3592">
            <a:off x="6841009" y="1763004"/>
            <a:ext cx="1415394" cy="20011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etodist\Desktop\НЕДЕЛЯ ПОЗНАВАТЕЛЬНОЙ ГРАМОТНОСТИ\5 день\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738987">
            <a:off x="390179" y="3719027"/>
            <a:ext cx="2210644" cy="16579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etodist\Desktop\НЕДЕЛЯ ПОЗНАВАТЕЛЬНОЙ ГРАМОТНОСТИ\5 день\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86294" y="3397802"/>
            <a:ext cx="2115005" cy="15862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etodist\Desktop\НЕДЕЛЯ ПОЗНАВАТЕЛЬНОЙ ГРАМОТНОСТИ\5 день\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89235" y="3252040"/>
            <a:ext cx="1877779" cy="187777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etodist\Desktop\НЕДЕЛЯ ПОЗНАВАТЕЛЬНОЙ ГРАМОТНОСТИ\5 день\2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417164"/>
            <a:ext cx="2216729" cy="14438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etodist\Desktop\НЕДЕЛЯ ПОЗНАВАТЕЛЬНОЙ ГРАМОТНОСТИ\5 день\2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12980" y="5441836"/>
            <a:ext cx="2214752" cy="141616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etodist\Desktop\НЕДЕЛЯ ПОЗНАВАТЕЛЬНОЙ ГРАМОТНОСТИ\5 день\20.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51966" y="3443956"/>
            <a:ext cx="1991927" cy="14939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Metodist\Desktop\НЕДЕЛЯ ПОЗНАВАТЕЛЬНОЙ ГРАМОТНОСТИ\5 день\23.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88224" y="5424057"/>
            <a:ext cx="2555776" cy="1436923"/>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Metodist\Desktop\НЕДЕЛЯ ПОЗНАВАТЕЛЬНОЙ ГРАМОТНОСТИ\5 день\18.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47205" y="4937901"/>
            <a:ext cx="2145076" cy="1608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22482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TotalTime>
  <Words>619</Words>
  <Application>Microsoft Office PowerPoint</Application>
  <PresentationFormat>Экран (4:3)</PresentationFormat>
  <Paragraphs>17</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Metodist</dc:creator>
  <cp:lastModifiedBy>Metodist</cp:lastModifiedBy>
  <cp:revision>107</cp:revision>
  <dcterms:created xsi:type="dcterms:W3CDTF">2021-03-09T10:53:47Z</dcterms:created>
  <dcterms:modified xsi:type="dcterms:W3CDTF">2021-03-16T03:24:09Z</dcterms:modified>
</cp:coreProperties>
</file>