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8" d="100"/>
          <a:sy n="118" d="100"/>
        </p:scale>
        <p:origin x="-1434" y="-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BA56AC1-B230-44EA-96D3-7929212ECE3D}" type="datetimeFigureOut">
              <a:rPr lang="ru-RU" smtClean="0"/>
              <a:pPr/>
              <a:t>01.03.2021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03877D9-0F61-4337-A449-326E642FF3FE}" type="slidenum">
              <a:rPr lang="ru-RU" smtClean="0"/>
              <a:pPr/>
              <a:t>‹#›</a:t>
            </a:fld>
            <a:endParaRPr lang="ru-RU"/>
          </a:p>
        </p:txBody>
      </p:sp>
    </p:spTree>
    <p:extLst>
      <p:ext uri="{BB962C8B-B14F-4D97-AF65-F5344CB8AC3E}">
        <p14:creationId xmlns:p14="http://schemas.microsoft.com/office/powerpoint/2010/main" val="311348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BA56AC1-B230-44EA-96D3-7929212ECE3D}" type="datetimeFigureOut">
              <a:rPr lang="ru-RU" smtClean="0"/>
              <a:pPr/>
              <a:t>01.03.2021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03877D9-0F61-4337-A449-326E642FF3FE}" type="slidenum">
              <a:rPr lang="ru-RU" smtClean="0"/>
              <a:pPr/>
              <a:t>‹#›</a:t>
            </a:fld>
            <a:endParaRPr lang="ru-RU"/>
          </a:p>
        </p:txBody>
      </p:sp>
    </p:spTree>
    <p:extLst>
      <p:ext uri="{BB962C8B-B14F-4D97-AF65-F5344CB8AC3E}">
        <p14:creationId xmlns:p14="http://schemas.microsoft.com/office/powerpoint/2010/main" val="2084686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BA56AC1-B230-44EA-96D3-7929212ECE3D}" type="datetimeFigureOut">
              <a:rPr lang="ru-RU" smtClean="0"/>
              <a:pPr/>
              <a:t>01.03.2021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03877D9-0F61-4337-A449-326E642FF3FE}" type="slidenum">
              <a:rPr lang="ru-RU" smtClean="0"/>
              <a:pPr/>
              <a:t>‹#›</a:t>
            </a:fld>
            <a:endParaRPr lang="ru-RU"/>
          </a:p>
        </p:txBody>
      </p:sp>
    </p:spTree>
    <p:extLst>
      <p:ext uri="{BB962C8B-B14F-4D97-AF65-F5344CB8AC3E}">
        <p14:creationId xmlns:p14="http://schemas.microsoft.com/office/powerpoint/2010/main" val="3032446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BA56AC1-B230-44EA-96D3-7929212ECE3D}" type="datetimeFigureOut">
              <a:rPr lang="ru-RU" smtClean="0"/>
              <a:pPr/>
              <a:t>01.03.2021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03877D9-0F61-4337-A449-326E642FF3FE}" type="slidenum">
              <a:rPr lang="ru-RU" smtClean="0"/>
              <a:pPr/>
              <a:t>‹#›</a:t>
            </a:fld>
            <a:endParaRPr lang="ru-RU"/>
          </a:p>
        </p:txBody>
      </p:sp>
    </p:spTree>
    <p:extLst>
      <p:ext uri="{BB962C8B-B14F-4D97-AF65-F5344CB8AC3E}">
        <p14:creationId xmlns:p14="http://schemas.microsoft.com/office/powerpoint/2010/main" val="528497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BA56AC1-B230-44EA-96D3-7929212ECE3D}" type="datetimeFigureOut">
              <a:rPr lang="ru-RU" smtClean="0"/>
              <a:pPr/>
              <a:t>01.03.2021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03877D9-0F61-4337-A449-326E642FF3FE}" type="slidenum">
              <a:rPr lang="ru-RU" smtClean="0"/>
              <a:pPr/>
              <a:t>‹#›</a:t>
            </a:fld>
            <a:endParaRPr lang="ru-RU"/>
          </a:p>
        </p:txBody>
      </p:sp>
    </p:spTree>
    <p:extLst>
      <p:ext uri="{BB962C8B-B14F-4D97-AF65-F5344CB8AC3E}">
        <p14:creationId xmlns:p14="http://schemas.microsoft.com/office/powerpoint/2010/main" val="2780602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BA56AC1-B230-44EA-96D3-7929212ECE3D}" type="datetimeFigureOut">
              <a:rPr lang="ru-RU" smtClean="0"/>
              <a:pPr/>
              <a:t>01.03.2021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03877D9-0F61-4337-A449-326E642FF3FE}" type="slidenum">
              <a:rPr lang="ru-RU" smtClean="0"/>
              <a:pPr/>
              <a:t>‹#›</a:t>
            </a:fld>
            <a:endParaRPr lang="ru-RU"/>
          </a:p>
        </p:txBody>
      </p:sp>
    </p:spTree>
    <p:extLst>
      <p:ext uri="{BB962C8B-B14F-4D97-AF65-F5344CB8AC3E}">
        <p14:creationId xmlns:p14="http://schemas.microsoft.com/office/powerpoint/2010/main" val="242014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BA56AC1-B230-44EA-96D3-7929212ECE3D}" type="datetimeFigureOut">
              <a:rPr lang="ru-RU" smtClean="0"/>
              <a:pPr/>
              <a:t>01.03.2021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03877D9-0F61-4337-A449-326E642FF3FE}" type="slidenum">
              <a:rPr lang="ru-RU" smtClean="0"/>
              <a:pPr/>
              <a:t>‹#›</a:t>
            </a:fld>
            <a:endParaRPr lang="ru-RU"/>
          </a:p>
        </p:txBody>
      </p:sp>
    </p:spTree>
    <p:extLst>
      <p:ext uri="{BB962C8B-B14F-4D97-AF65-F5344CB8AC3E}">
        <p14:creationId xmlns:p14="http://schemas.microsoft.com/office/powerpoint/2010/main" val="1568828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BA56AC1-B230-44EA-96D3-7929212ECE3D}" type="datetimeFigureOut">
              <a:rPr lang="ru-RU" smtClean="0"/>
              <a:pPr/>
              <a:t>01.03.2021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03877D9-0F61-4337-A449-326E642FF3FE}" type="slidenum">
              <a:rPr lang="ru-RU" smtClean="0"/>
              <a:pPr/>
              <a:t>‹#›</a:t>
            </a:fld>
            <a:endParaRPr lang="ru-RU"/>
          </a:p>
        </p:txBody>
      </p:sp>
    </p:spTree>
    <p:extLst>
      <p:ext uri="{BB962C8B-B14F-4D97-AF65-F5344CB8AC3E}">
        <p14:creationId xmlns:p14="http://schemas.microsoft.com/office/powerpoint/2010/main" val="3281622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BA56AC1-B230-44EA-96D3-7929212ECE3D}" type="datetimeFigureOut">
              <a:rPr lang="ru-RU" smtClean="0"/>
              <a:pPr/>
              <a:t>01.03.2021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03877D9-0F61-4337-A449-326E642FF3FE}" type="slidenum">
              <a:rPr lang="ru-RU" smtClean="0"/>
              <a:pPr/>
              <a:t>‹#›</a:t>
            </a:fld>
            <a:endParaRPr lang="ru-RU"/>
          </a:p>
        </p:txBody>
      </p:sp>
    </p:spTree>
    <p:extLst>
      <p:ext uri="{BB962C8B-B14F-4D97-AF65-F5344CB8AC3E}">
        <p14:creationId xmlns:p14="http://schemas.microsoft.com/office/powerpoint/2010/main" val="1638222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BA56AC1-B230-44EA-96D3-7929212ECE3D}" type="datetimeFigureOut">
              <a:rPr lang="ru-RU" smtClean="0"/>
              <a:pPr/>
              <a:t>01.03.2021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03877D9-0F61-4337-A449-326E642FF3FE}" type="slidenum">
              <a:rPr lang="ru-RU" smtClean="0"/>
              <a:pPr/>
              <a:t>‹#›</a:t>
            </a:fld>
            <a:endParaRPr lang="ru-RU"/>
          </a:p>
        </p:txBody>
      </p:sp>
    </p:spTree>
    <p:extLst>
      <p:ext uri="{BB962C8B-B14F-4D97-AF65-F5344CB8AC3E}">
        <p14:creationId xmlns:p14="http://schemas.microsoft.com/office/powerpoint/2010/main" val="1620052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BA56AC1-B230-44EA-96D3-7929212ECE3D}" type="datetimeFigureOut">
              <a:rPr lang="ru-RU" smtClean="0"/>
              <a:pPr/>
              <a:t>01.03.2021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03877D9-0F61-4337-A449-326E642FF3FE}" type="slidenum">
              <a:rPr lang="ru-RU" smtClean="0"/>
              <a:pPr/>
              <a:t>‹#›</a:t>
            </a:fld>
            <a:endParaRPr lang="ru-RU"/>
          </a:p>
        </p:txBody>
      </p:sp>
    </p:spTree>
    <p:extLst>
      <p:ext uri="{BB962C8B-B14F-4D97-AF65-F5344CB8AC3E}">
        <p14:creationId xmlns:p14="http://schemas.microsoft.com/office/powerpoint/2010/main" val="308457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56AC1-B230-44EA-96D3-7929212ECE3D}" type="datetimeFigureOut">
              <a:rPr lang="ru-RU" smtClean="0"/>
              <a:pPr/>
              <a:t>01.03.2021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3877D9-0F61-4337-A449-326E642FF3FE}" type="slidenum">
              <a:rPr lang="ru-RU" smtClean="0"/>
              <a:pPr/>
              <a:t>‹#›</a:t>
            </a:fld>
            <a:endParaRPr lang="ru-RU"/>
          </a:p>
        </p:txBody>
      </p:sp>
    </p:spTree>
    <p:extLst>
      <p:ext uri="{BB962C8B-B14F-4D97-AF65-F5344CB8AC3E}">
        <p14:creationId xmlns:p14="http://schemas.microsoft.com/office/powerpoint/2010/main" val="3715201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jpeg"/></Relationships>
</file>

<file path=ppt/slides/_rels/slide4.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1.jpeg"/></Relationships>
</file>

<file path=ppt/slides/_rels/slide5.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jpeg"/></Relationships>
</file>

<file path=ppt/slides/_rels/slide6.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dn.wallpapersafari.com/75/26/EeP7Ih.jpg"/>
          <p:cNvPicPr>
            <a:picLocks noChangeAspect="1" noChangeArrowheads="1"/>
          </p:cNvPicPr>
          <p:nvPr/>
        </p:nvPicPr>
        <p:blipFill>
          <a:blip r:embed="rId2" cstate="print">
            <a:extLst>
              <a:ext uri="{28A0092B-C50C-407E-A947-70E740481C1C}">
                <a14:useLocalDpi xmlns:a14="http://schemas.microsoft.com/office/drawing/2010/main" val="0"/>
              </a:ext>
            </a:extLst>
          </a:blip>
          <a:srcRect l="101" t="355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Metodist\Desktop\Формы родительских уголков\10 группа\25c6d62a9e2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764439"/>
            <a:ext cx="5071958" cy="31594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Акбота\Desktop\13651365163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463" y="-14288"/>
            <a:ext cx="4427537"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403648" y="2253456"/>
            <a:ext cx="5616624" cy="1569660"/>
          </a:xfrm>
          <a:prstGeom prst="rect">
            <a:avLst/>
          </a:prstGeom>
        </p:spPr>
        <p:txBody>
          <a:bodyPr wrap="square">
            <a:spAutoFit/>
          </a:bodyPr>
          <a:lstStyle/>
          <a:p>
            <a:pPr algn="ctr" fontAlgn="auto">
              <a:spcBef>
                <a:spcPts val="0"/>
              </a:spcBef>
              <a:spcAft>
                <a:spcPts val="0"/>
              </a:spcAft>
              <a:defRPr/>
            </a:pPr>
            <a:r>
              <a:rPr lang="kk-KZ" sz="3200" kern="10" dirty="0" smtClean="0">
                <a:ln w="9525">
                  <a:solidFill>
                    <a:srgbClr val="FF0000"/>
                  </a:solidFill>
                  <a:round/>
                  <a:headEnd/>
                  <a:tailEnd/>
                </a:ln>
                <a:solidFill>
                  <a:srgbClr val="FF0000"/>
                </a:solidFill>
                <a:effectLst>
                  <a:outerShdw dist="35921" dir="2700000" algn="ctr" rotWithShape="0">
                    <a:srgbClr val="808080">
                      <a:alpha val="80000"/>
                    </a:srgbClr>
                  </a:outerShdw>
                </a:effectLst>
                <a:latin typeface="Times New Roman"/>
                <a:cs typeface="Times New Roman"/>
              </a:rPr>
              <a:t>    </a:t>
            </a:r>
            <a:endParaRPr lang="en-US" sz="3200" kern="10" dirty="0" smtClean="0">
              <a:ln w="9525">
                <a:solidFill>
                  <a:srgbClr val="FF0000"/>
                </a:solidFill>
                <a:round/>
                <a:headEnd/>
                <a:tailEnd/>
              </a:ln>
              <a:solidFill>
                <a:srgbClr val="FF0000"/>
              </a:solidFill>
              <a:effectLst>
                <a:outerShdw dist="35921" dir="2700000" algn="ctr" rotWithShape="0">
                  <a:srgbClr val="808080">
                    <a:alpha val="80000"/>
                  </a:srgbClr>
                </a:outerShdw>
              </a:effectLst>
              <a:latin typeface="Times New Roman"/>
              <a:cs typeface="Times New Roman"/>
            </a:endParaRPr>
          </a:p>
          <a:p>
            <a:pPr algn="ctr" fontAlgn="auto">
              <a:spcBef>
                <a:spcPts val="0"/>
              </a:spcBef>
              <a:spcAft>
                <a:spcPts val="0"/>
              </a:spcAft>
              <a:defRPr/>
            </a:pPr>
            <a:r>
              <a:rPr lang="kk-KZ" sz="3200" kern="10" dirty="0" smtClean="0">
                <a:ln w="9525">
                  <a:solidFill>
                    <a:srgbClr val="FF0000"/>
                  </a:solidFill>
                  <a:round/>
                  <a:headEnd/>
                  <a:tailEnd/>
                </a:ln>
                <a:solidFill>
                  <a:srgbClr val="FF0000"/>
                </a:solidFill>
                <a:effectLst>
                  <a:outerShdw dist="35921" dir="2700000" algn="ctr" rotWithShape="0">
                    <a:srgbClr val="808080">
                      <a:alpha val="80000"/>
                    </a:srgbClr>
                  </a:outerShdw>
                </a:effectLst>
                <a:latin typeface="Times New Roman"/>
                <a:cs typeface="Times New Roman"/>
              </a:rPr>
              <a:t>      </a:t>
            </a:r>
            <a:r>
              <a:rPr lang="en-US" sz="3200" kern="10" dirty="0" smtClean="0">
                <a:ln w="9525">
                  <a:solidFill>
                    <a:srgbClr val="FF0000"/>
                  </a:solidFill>
                  <a:round/>
                  <a:headEnd/>
                  <a:tailEnd/>
                </a:ln>
                <a:solidFill>
                  <a:srgbClr val="FF0000"/>
                </a:solidFill>
                <a:effectLst>
                  <a:outerShdw dist="35921" dir="2700000" algn="ctr" rotWithShape="0">
                    <a:srgbClr val="808080">
                      <a:alpha val="80000"/>
                    </a:srgbClr>
                  </a:outerShdw>
                </a:effectLst>
                <a:latin typeface="Times New Roman"/>
                <a:cs typeface="Times New Roman"/>
              </a:rPr>
              <a:t>Kazakh language</a:t>
            </a:r>
          </a:p>
          <a:p>
            <a:pPr algn="ctr" fontAlgn="auto">
              <a:spcBef>
                <a:spcPts val="0"/>
              </a:spcBef>
              <a:spcAft>
                <a:spcPts val="0"/>
              </a:spcAft>
              <a:defRPr/>
            </a:pPr>
            <a:r>
              <a:rPr lang="kk-KZ" sz="3200" kern="10" dirty="0" smtClean="0">
                <a:ln w="9525">
                  <a:solidFill>
                    <a:srgbClr val="FF0000"/>
                  </a:solidFill>
                  <a:round/>
                  <a:headEnd/>
                  <a:tailEnd/>
                </a:ln>
                <a:solidFill>
                  <a:srgbClr val="FF0000"/>
                </a:solidFill>
                <a:effectLst>
                  <a:outerShdw dist="35921" dir="2700000" algn="ctr" rotWithShape="0">
                    <a:srgbClr val="808080">
                      <a:alpha val="80000"/>
                    </a:srgbClr>
                  </a:outerShdw>
                </a:effectLst>
                <a:latin typeface="Times New Roman"/>
                <a:cs typeface="Times New Roman"/>
              </a:rPr>
              <a:t>      </a:t>
            </a:r>
            <a:r>
              <a:rPr lang="en-US" sz="3200" kern="10" dirty="0" smtClean="0">
                <a:ln w="9525">
                  <a:solidFill>
                    <a:srgbClr val="FF0000"/>
                  </a:solidFill>
                  <a:round/>
                  <a:headEnd/>
                  <a:tailEnd/>
                </a:ln>
                <a:solidFill>
                  <a:srgbClr val="FF0000"/>
                </a:solidFill>
                <a:effectLst>
                  <a:outerShdw dist="35921" dir="2700000" algn="ctr" rotWithShape="0">
                    <a:srgbClr val="808080">
                      <a:alpha val="80000"/>
                    </a:srgbClr>
                  </a:outerShdw>
                </a:effectLst>
                <a:latin typeface="Times New Roman"/>
                <a:cs typeface="Times New Roman"/>
              </a:rPr>
              <a:t>"Learning Kazakh"</a:t>
            </a:r>
            <a:r>
              <a:rPr lang="kk-KZ" sz="3200" kern="10" dirty="0" smtClean="0">
                <a:ln w="9525">
                  <a:solidFill>
                    <a:srgbClr val="FF0000"/>
                  </a:solidFill>
                  <a:round/>
                  <a:headEnd/>
                  <a:tailEnd/>
                </a:ln>
                <a:solidFill>
                  <a:srgbClr val="FF0000"/>
                </a:solidFill>
                <a:effectLst>
                  <a:outerShdw dist="35921" dir="2700000" algn="ctr" rotWithShape="0">
                    <a:srgbClr val="808080">
                      <a:alpha val="80000"/>
                    </a:srgbClr>
                  </a:outerShdw>
                </a:effectLst>
                <a:latin typeface="Times New Roman"/>
                <a:cs typeface="Times New Roman"/>
              </a:rPr>
              <a:t> </a:t>
            </a:r>
          </a:p>
        </p:txBody>
      </p:sp>
      <p:pic>
        <p:nvPicPr>
          <p:cNvPr id="8" name="Picture 5" descr="https://ds05.infourok.ru/uploads/ex/0c05/000c7b9c-92ab025b/hello_html_60692f4c.png"/>
          <p:cNvPicPr>
            <a:picLocks noChangeAspect="1" noChangeArrowheads="1"/>
          </p:cNvPicPr>
          <p:nvPr/>
        </p:nvPicPr>
        <p:blipFill>
          <a:blip r:embed="rId5" cstate="print">
            <a:extLst>
              <a:ext uri="{28A0092B-C50C-407E-A947-70E740481C1C}">
                <a14:useLocalDpi xmlns:a14="http://schemas.microsoft.com/office/drawing/2010/main" val="0"/>
              </a:ext>
            </a:extLst>
          </a:blip>
          <a:srcRect t="8987"/>
          <a:stretch>
            <a:fillRect/>
          </a:stretch>
        </p:blipFill>
        <p:spPr bwMode="auto">
          <a:xfrm>
            <a:off x="34767" y="548680"/>
            <a:ext cx="3671843" cy="163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0" y="1930291"/>
            <a:ext cx="4103440" cy="830997"/>
          </a:xfrm>
          <a:prstGeom prst="rect">
            <a:avLst/>
          </a:prstGeom>
        </p:spPr>
        <p:txBody>
          <a:bodyPr wrap="square">
            <a:spAutoFit/>
          </a:bodyPr>
          <a:lstStyle/>
          <a:p>
            <a:pPr algn="ctr">
              <a:spcBef>
                <a:spcPct val="0"/>
              </a:spcBef>
            </a:pPr>
            <a:r>
              <a:rPr lang="en-US" altLang="ru-RU" sz="1200" dirty="0" smtClean="0">
                <a:latin typeface="Times New Roman" pitchFamily="18" charset="0"/>
                <a:cs typeface="Times New Roman" pitchFamily="18" charset="0"/>
              </a:rPr>
              <a:t>"The fate of the language suggests that I am a citizen of Kazakhstan</a:t>
            </a:r>
          </a:p>
          <a:p>
            <a:pPr algn="ctr">
              <a:spcBef>
                <a:spcPct val="0"/>
              </a:spcBef>
            </a:pPr>
            <a:r>
              <a:rPr lang="en-US" altLang="ru-RU" sz="1200" dirty="0" smtClean="0">
                <a:latin typeface="Times New Roman" pitchFamily="18" charset="0"/>
                <a:cs typeface="Times New Roman" pitchFamily="18" charset="0"/>
              </a:rPr>
              <a:t>the common cause of all who believe "</a:t>
            </a:r>
          </a:p>
          <a:p>
            <a:pPr algn="ctr">
              <a:spcBef>
                <a:spcPct val="0"/>
              </a:spcBef>
            </a:pPr>
            <a:r>
              <a:rPr lang="kk-KZ" altLang="ru-RU" sz="1200" dirty="0" smtClean="0">
                <a:latin typeface="Times New Roman" pitchFamily="18" charset="0"/>
                <a:cs typeface="Times New Roman" pitchFamily="18" charset="0"/>
              </a:rPr>
              <a:t>                                                  </a:t>
            </a:r>
            <a:r>
              <a:rPr lang="en-US" altLang="ru-RU" sz="1200" dirty="0" err="1" smtClean="0">
                <a:latin typeface="Times New Roman" pitchFamily="18" charset="0"/>
                <a:cs typeface="Times New Roman" pitchFamily="18" charset="0"/>
              </a:rPr>
              <a:t>Nazarbayev</a:t>
            </a:r>
            <a:r>
              <a:rPr lang="en-US" altLang="ru-RU" sz="1200" dirty="0" smtClean="0">
                <a:latin typeface="Times New Roman" pitchFamily="18" charset="0"/>
                <a:cs typeface="Times New Roman" pitchFamily="18" charset="0"/>
              </a:rPr>
              <a:t> N.A.</a:t>
            </a:r>
            <a:r>
              <a:rPr lang="kk-KZ" altLang="ru-RU" sz="1200" dirty="0" smtClean="0">
                <a:latin typeface="Times New Roman" pitchFamily="18" charset="0"/>
                <a:cs typeface="Times New Roman" pitchFamily="18" charset="0"/>
              </a:rPr>
              <a:t>  </a:t>
            </a:r>
            <a:endParaRPr lang="kk-KZ" altLang="ru-RU" sz="1200" dirty="0">
              <a:latin typeface="Times New Roman" pitchFamily="18" charset="0"/>
              <a:cs typeface="Times New Roman" pitchFamily="18" charset="0"/>
            </a:endParaRPr>
          </a:p>
        </p:txBody>
      </p:sp>
      <p:sp>
        <p:nvSpPr>
          <p:cNvPr id="5" name="Прямоугольник 4"/>
          <p:cNvSpPr/>
          <p:nvPr/>
        </p:nvSpPr>
        <p:spPr>
          <a:xfrm>
            <a:off x="323528" y="116632"/>
            <a:ext cx="8568952" cy="523220"/>
          </a:xfrm>
          <a:prstGeom prst="rect">
            <a:avLst/>
          </a:prstGeom>
        </p:spPr>
        <p:txBody>
          <a:bodyPr wrap="square">
            <a:spAutoFit/>
          </a:bodyPr>
          <a:lstStyle/>
          <a:p>
            <a:pPr algn="ctr"/>
            <a:r>
              <a:rPr lang="en-US" sz="1400" b="1" dirty="0" smtClean="0">
                <a:latin typeface="Times New Roman" panose="02020603050405020304" pitchFamily="18" charset="0"/>
                <a:cs typeface="Times New Roman" panose="02020603050405020304" pitchFamily="18" charset="0"/>
              </a:rPr>
              <a:t>Municipal state-owned enterprise "Nursery-garden" </a:t>
            </a:r>
            <a:r>
              <a:rPr lang="en-US" sz="1400" b="1" dirty="0" err="1" smtClean="0">
                <a:latin typeface="Times New Roman" panose="02020603050405020304" pitchFamily="18" charset="0"/>
                <a:cs typeface="Times New Roman" panose="02020603050405020304" pitchFamily="18" charset="0"/>
              </a:rPr>
              <a:t>Tansholpan</a:t>
            </a:r>
            <a:r>
              <a:rPr lang="en-US" sz="1400" b="1" dirty="0" smtClean="0">
                <a:latin typeface="Times New Roman" panose="02020603050405020304" pitchFamily="18" charset="0"/>
                <a:cs typeface="Times New Roman" panose="02020603050405020304" pitchFamily="18" charset="0"/>
              </a:rPr>
              <a:t> "of education department of Balkhash city of education department of Karaganda region</a:t>
            </a:r>
            <a:endParaRPr lang="kk-KZ"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8848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dn.wallpapersafari.com/75/26/EeP7Ih.jpg"/>
          <p:cNvPicPr>
            <a:picLocks noChangeAspect="1" noChangeArrowheads="1"/>
          </p:cNvPicPr>
          <p:nvPr/>
        </p:nvPicPr>
        <p:blipFill>
          <a:blip r:embed="rId2" cstate="print">
            <a:extLst>
              <a:ext uri="{28A0092B-C50C-407E-A947-70E740481C1C}">
                <a14:useLocalDpi xmlns:a14="http://schemas.microsoft.com/office/drawing/2010/main" val="0"/>
              </a:ext>
            </a:extLst>
          </a:blip>
          <a:srcRect l="101" t="3555"/>
          <a:stretch>
            <a:fillRect/>
          </a:stretch>
        </p:blipFill>
        <p:spPr bwMode="auto">
          <a:xfrm>
            <a:off x="0" y="0"/>
            <a:ext cx="93235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251520" y="188640"/>
            <a:ext cx="8712968" cy="1200329"/>
          </a:xfrm>
          <a:prstGeom prst="rect">
            <a:avLst/>
          </a:prstGeom>
        </p:spPr>
        <p:txBody>
          <a:bodyPr wrap="square">
            <a:spAutoFit/>
          </a:bodyPr>
          <a:lstStyle/>
          <a:p>
            <a:pPr algn="just"/>
            <a:r>
              <a:rPr lang="en-US" sz="1200" dirty="0" smtClean="0">
                <a:latin typeface="Times New Roman" panose="02020603050405020304" pitchFamily="18" charset="0"/>
                <a:cs typeface="Times New Roman" panose="02020603050405020304" pitchFamily="18" charset="0"/>
              </a:rPr>
              <a:t>Educational and methodological center of Karaganda reserve project "We study Kazakh </a:t>
            </a:r>
            <a:r>
              <a:rPr lang="en-US" sz="1200" dirty="0" err="1" smtClean="0">
                <a:latin typeface="Times New Roman" panose="02020603050405020304" pitchFamily="18" charset="0"/>
                <a:cs typeface="Times New Roman" panose="02020603050405020304" pitchFamily="18" charset="0"/>
              </a:rPr>
              <a:t>yash</a:t>
            </a:r>
            <a:r>
              <a:rPr lang="en-US" sz="1200" dirty="0" smtClean="0">
                <a:latin typeface="Times New Roman" panose="02020603050405020304" pitchFamily="18" charset="0"/>
                <a:cs typeface="Times New Roman" panose="02020603050405020304" pitchFamily="18" charset="0"/>
              </a:rPr>
              <a:t>" in order to continue work on writing, promotion of language culture, popularization of state writing. Within the framework of the first thematic day in the "Nursery - Garden" "</a:t>
            </a:r>
            <a:r>
              <a:rPr lang="en-US" sz="1200" dirty="0" err="1" smtClean="0">
                <a:latin typeface="Times New Roman" panose="02020603050405020304" pitchFamily="18" charset="0"/>
                <a:cs typeface="Times New Roman" panose="02020603050405020304" pitchFamily="18" charset="0"/>
              </a:rPr>
              <a:t>Tansholpan</a:t>
            </a:r>
            <a:r>
              <a:rPr lang="en-US" sz="1200" dirty="0" smtClean="0">
                <a:latin typeface="Times New Roman" panose="02020603050405020304" pitchFamily="18" charset="0"/>
                <a:cs typeface="Times New Roman" panose="02020603050405020304" pitchFamily="18" charset="0"/>
              </a:rPr>
              <a:t>" was created at the week "Language - support, beating the heart" and this year motivation events were held to form a deep study of Kazakh writing. In addition, Abaya </a:t>
            </a:r>
            <a:r>
              <a:rPr lang="en-US" sz="1200" dirty="0" err="1" smtClean="0">
                <a:latin typeface="Times New Roman" panose="02020603050405020304" pitchFamily="18" charset="0"/>
                <a:cs typeface="Times New Roman" panose="02020603050405020304" pitchFamily="18" charset="0"/>
              </a:rPr>
              <a:t>Kunanbayeva</a:t>
            </a:r>
            <a:r>
              <a:rPr lang="en-US" sz="1200" dirty="0" smtClean="0">
                <a:latin typeface="Times New Roman" panose="02020603050405020304" pitchFamily="18" charset="0"/>
                <a:cs typeface="Times New Roman" panose="02020603050405020304" pitchFamily="18" charset="0"/>
              </a:rPr>
              <a:t> spoke about the Kazakh language, aka </a:t>
            </a:r>
            <a:r>
              <a:rPr lang="en-US" sz="1200" dirty="0" err="1" smtClean="0">
                <a:latin typeface="Times New Roman" panose="02020603050405020304" pitchFamily="18" charset="0"/>
                <a:cs typeface="Times New Roman" panose="02020603050405020304" pitchFamily="18" charset="0"/>
              </a:rPr>
              <a:t>bata</a:t>
            </a:r>
            <a:r>
              <a:rPr lang="en-US" sz="1200" dirty="0" smtClean="0">
                <a:latin typeface="Times New Roman" panose="02020603050405020304" pitchFamily="18" charset="0"/>
                <a:cs typeface="Times New Roman" panose="02020603050405020304" pitchFamily="18" charset="0"/>
              </a:rPr>
              <a:t>, steppe piety and adolescence. Competitions were held at which great poets, participants of the Great Steppe and the wealth of the Kazakh language were noted. Opening of the Kazakh pagan flash mob "Kara </a:t>
            </a:r>
            <a:r>
              <a:rPr lang="en-US" sz="1200" dirty="0" err="1" smtClean="0">
                <a:latin typeface="Times New Roman" panose="02020603050405020304" pitchFamily="18" charset="0"/>
                <a:cs typeface="Times New Roman" panose="02020603050405020304" pitchFamily="18" charset="0"/>
              </a:rPr>
              <a:t>Zhorg</a:t>
            </a:r>
            <a:r>
              <a:rPr lang="en-US"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p:txBody>
      </p:sp>
      <p:pic>
        <p:nvPicPr>
          <p:cNvPr id="1026" name="Picture 2" descr="C:\Users\Metodist\Desktop\НЕДЕЛЯ КАЗАХСКОГО ЯЗЫКА\КАРАЖОРГА - 1 день\ФЕСБУК - 1 ДЕНЬ\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62261">
            <a:off x="167547" y="1779575"/>
            <a:ext cx="2085565" cy="156417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etodist\Desktop\НЕДЕЛЯ КАЗАХСКОГО ЯЗЫКА\КАРАЖОРГА - 1 день\ФЕСБУК - 1 ДЕНЬ\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8874" y="1626673"/>
            <a:ext cx="2046608" cy="15349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etodist\Desktop\НЕДЕЛЯ КАЗАХСКОГО ЯЗЫКА\КАРАЖОРГА - 1 день\ФЕСБУК - 1 ДЕНЬ\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2383" y="1605762"/>
            <a:ext cx="2075851" cy="155688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etodist\Desktop\НЕДЕЛЯ КАЗАХСКОГО ЯЗЫКА\КАРАЖОРГА - 1 день\ФЕСБУК - 1 ДЕНЬ\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836897">
            <a:off x="6891894" y="1813305"/>
            <a:ext cx="2114256" cy="15856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etodist\Desktop\НЕДЕЛЯ КАЗАХСКОГО ЯЗЫКА\КАРАЖОРГА - 1 день\ФЕСБУК - 1 ДЕНЬ\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084940">
            <a:off x="370425" y="3521373"/>
            <a:ext cx="1943438" cy="145757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Metodist\Desktop\НЕДЕЛЯ КАЗАХСКОГО ЯЗЫКА\КАРАЖОРГА - 1 день\ФЕСБУК - 1 ДЕНЬ\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55776" y="3415304"/>
            <a:ext cx="1889706" cy="14172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Metodist\Desktop\НЕДЕЛЯ КАЗАХСКОГО ЯЗЫКА\КАРАЖОРГА - 1 день\ФЕСБУК - 1 ДЕНЬ\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67631" y="3401425"/>
            <a:ext cx="1908212" cy="143115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Metodist\Desktop\НЕДЕЛЯ КАЗАХСКОГО ЯЗЫКА\КАРАЖОРГА - 1 день\ФЕСБУК - 1 ДЕНЬ\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823651">
            <a:off x="7191271" y="5258792"/>
            <a:ext cx="1816987" cy="13627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Metodist\Desktop\НЕДЕЛЯ КАЗАХСКОГО ЯЗЫКА\КАРАЖОРГА - 1 день\ФЕСБУК - 1 ДЕНЬ\9.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022940">
            <a:off x="129800" y="5270016"/>
            <a:ext cx="1760944" cy="132070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Metodist\Desktop\НЕДЕЛЯ КАЗАХСКОГО ЯЗЫКА\КАРАЖОРГА - 1 день\ФЕСБУК - 1 ДЕНЬ\10.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35696" y="5518278"/>
            <a:ext cx="1754386" cy="13157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Metodist\Desktop\НЕДЕЛЯ КАЗАХСКОГО ЯЗЫКА\КАРАЖОРГА - 1 день\ФЕСБУК - 1 ДЕНЬ\1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02450" y="5058969"/>
            <a:ext cx="1754388" cy="131579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Metodist\Desktop\НЕДЕЛЯ КАЗАХСКОГО ЯЗЫКА\КАРАЖОРГА - 1 день\ФЕСБУК - 1 ДЕНЬ\1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09381" y="5491360"/>
            <a:ext cx="1746148" cy="130961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839664">
            <a:off x="6814404" y="3638878"/>
            <a:ext cx="1911748" cy="1433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9775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dn.wallpapersafari.com/75/26/EeP7Ih.jpg"/>
          <p:cNvPicPr>
            <a:picLocks noChangeAspect="1" noChangeArrowheads="1"/>
          </p:cNvPicPr>
          <p:nvPr/>
        </p:nvPicPr>
        <p:blipFill>
          <a:blip r:embed="rId2" cstate="print">
            <a:extLst>
              <a:ext uri="{28A0092B-C50C-407E-A947-70E740481C1C}">
                <a14:useLocalDpi xmlns:a14="http://schemas.microsoft.com/office/drawing/2010/main" val="0"/>
              </a:ext>
            </a:extLst>
          </a:blip>
          <a:srcRect l="101" t="355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07504" y="116632"/>
            <a:ext cx="8784976" cy="1384995"/>
          </a:xfrm>
          <a:prstGeom prst="rect">
            <a:avLst/>
          </a:prstGeom>
        </p:spPr>
        <p:txBody>
          <a:bodyPr wrap="square">
            <a:spAutoFit/>
          </a:bodyPr>
          <a:lstStyle/>
          <a:p>
            <a:pPr algn="just"/>
            <a:r>
              <a:rPr lang="en-US" sz="1400" dirty="0" smtClean="0">
                <a:latin typeface="Times New Roman" panose="02020603050405020304" pitchFamily="18" charset="0"/>
                <a:cs typeface="Times New Roman" panose="02020603050405020304" pitchFamily="18" charset="0"/>
              </a:rPr>
              <a:t>As part of the second day of the thematic week "We study the Kazakh language" in "Nursery - </a:t>
            </a:r>
            <a:r>
              <a:rPr lang="en-US" sz="1400" dirty="0" err="1" smtClean="0">
                <a:latin typeface="Times New Roman" panose="02020603050405020304" pitchFamily="18" charset="0"/>
                <a:cs typeface="Times New Roman" panose="02020603050405020304" pitchFamily="18" charset="0"/>
              </a:rPr>
              <a:t>Tansholpan</a:t>
            </a:r>
            <a:r>
              <a:rPr lang="en-US" sz="1400" dirty="0" smtClean="0">
                <a:latin typeface="Times New Roman" panose="02020603050405020304" pitchFamily="18" charset="0"/>
                <a:cs typeface="Times New Roman" panose="02020603050405020304" pitchFamily="18" charset="0"/>
              </a:rPr>
              <a:t> Garden" in order to instill interest in the study of the Kazakh language, the development of creative abilities, the children of the pre-school group showed dramatization of the fairy tale "Cat with a cotton girl." The thematic exhibition "My First Books" was organized. All events were held in a festive solemn atmosphere.</a:t>
            </a: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 </a:t>
            </a:r>
          </a:p>
          <a:p>
            <a:pPr algn="just"/>
            <a:r>
              <a:rPr lang="kk-KZ" sz="1400" dirty="0" smtClean="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pic>
        <p:nvPicPr>
          <p:cNvPr id="6" name="Picture 2" descr="C:\Users\Metodist\Desktop\НЕДЕЛЯ КАЗАХСКОГО ЯЗЫКА\2 день\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69042">
            <a:off x="274995" y="1381570"/>
            <a:ext cx="1989590" cy="19057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Metodist\Desktop\НЕДЕЛЯ КАЗАХСКОГО ЯЗЫКА\2 день\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1133" y="1335694"/>
            <a:ext cx="1983152" cy="1487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Metodist\Desktop\НЕДЕЛЯ КАЗАХСКОГО ЯЗЫКА\2 день\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1889" y="1341764"/>
            <a:ext cx="2161642" cy="15306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Metodist\Desktop\НЕДЕЛЯ КАЗАХСКОГО ЯЗЫКА\2 день\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978457">
            <a:off x="6931710" y="1731428"/>
            <a:ext cx="1954046" cy="13770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Metodist\Desktop\НЕДЕЛЯ КАЗАХСКОГО ЯЗЫКА\2 день\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398070"/>
            <a:ext cx="2275764" cy="16140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Metodist\Desktop\НЕДЕЛЯ КАЗАХСКОГО ЯЗЫКА\2 день\1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23728" y="2727840"/>
            <a:ext cx="2016224" cy="15121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Users\Metodist\Desktop\НЕДЕЛЯ КАЗАХСКОГО ЯЗЫКА\2 день\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83968" y="2995155"/>
            <a:ext cx="2082185" cy="15616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Metodist\Desktop\НЕДЕЛЯ КАЗАХСКОГО ЯЗЫКА\2 день\1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73530" y="3152756"/>
            <a:ext cx="2450013" cy="18375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Metodist\Desktop\НЕДЕЛЯ КАЗАХСКОГО ЯЗЫКА\2 день\13.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5157192"/>
            <a:ext cx="2267743" cy="17008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Metodist\Desktop\НЕДЕЛЯ КАЗАХСКОГО ЯЗЫКА\2 день\16.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94264" y="4599310"/>
            <a:ext cx="2184003" cy="16380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Metodist\Desktop\НЕДЕЛЯ КАЗАХСКОГО ЯЗЫКА\2 день\14.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28504" y="5290886"/>
            <a:ext cx="2088966" cy="15495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Metodist\Desktop\НЕДЕЛЯ КАЗАХСКОГО ЯЗЫКА\2 день\17.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61810" y="5296358"/>
            <a:ext cx="2082190" cy="156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047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dn.wallpapersafari.com/75/26/EeP7Ih.jpg"/>
          <p:cNvPicPr>
            <a:picLocks noChangeAspect="1" noChangeArrowheads="1"/>
          </p:cNvPicPr>
          <p:nvPr/>
        </p:nvPicPr>
        <p:blipFill>
          <a:blip r:embed="rId2" cstate="print">
            <a:extLst>
              <a:ext uri="{28A0092B-C50C-407E-A947-70E740481C1C}">
                <a14:useLocalDpi xmlns:a14="http://schemas.microsoft.com/office/drawing/2010/main" val="0"/>
              </a:ext>
            </a:extLst>
          </a:blip>
          <a:srcRect l="101" t="3555"/>
          <a:stretch>
            <a:fillRect/>
          </a:stretch>
        </p:blipFill>
        <p:spPr bwMode="auto">
          <a:xfrm>
            <a:off x="0" y="-9142"/>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07504" y="105014"/>
            <a:ext cx="8593619" cy="1600438"/>
          </a:xfrm>
          <a:prstGeom prst="rect">
            <a:avLst/>
          </a:prstGeom>
        </p:spPr>
        <p:txBody>
          <a:bodyPr wrap="square">
            <a:spAutoFit/>
          </a:bodyPr>
          <a:lstStyle/>
          <a:p>
            <a:pPr algn="just"/>
            <a:r>
              <a:rPr lang="en-US" sz="1400" dirty="0" smtClean="0">
                <a:latin typeface="Times New Roman" panose="02020603050405020304" pitchFamily="18" charset="0"/>
                <a:cs typeface="Times New Roman" panose="02020603050405020304" pitchFamily="18" charset="0"/>
              </a:rPr>
              <a:t>Within the day before yesterday thematic week under the motto ""In recent competitions"" in "A day nursery - the garden "</a:t>
            </a:r>
            <a:r>
              <a:rPr lang="en-US" sz="1400" dirty="0" err="1" smtClean="0">
                <a:latin typeface="Times New Roman" panose="02020603050405020304" pitchFamily="18" charset="0"/>
                <a:cs typeface="Times New Roman" panose="02020603050405020304" pitchFamily="18" charset="0"/>
              </a:rPr>
              <a:t>Tansholpan</a:t>
            </a:r>
            <a:r>
              <a:rPr lang="en-US" sz="1400" dirty="0" smtClean="0">
                <a:latin typeface="Times New Roman" panose="02020603050405020304" pitchFamily="18" charset="0"/>
                <a:cs typeface="Times New Roman" panose="02020603050405020304" pitchFamily="18" charset="0"/>
              </a:rPr>
              <a:t>" among teachers there took place the competition "A connoisseur of the language "" for the purpose of instilling at teachers of interest in learning Kazakh where teachers read verses of </a:t>
            </a:r>
            <a:r>
              <a:rPr lang="en-US" sz="1400" dirty="0" err="1" smtClean="0">
                <a:latin typeface="Times New Roman" panose="02020603050405020304" pitchFamily="18" charset="0"/>
                <a:cs typeface="Times New Roman" panose="02020603050405020304" pitchFamily="18" charset="0"/>
              </a:rPr>
              <a:t>Abay</a:t>
            </a:r>
            <a:r>
              <a:rPr lang="en-US" sz="1400" dirty="0" smtClean="0">
                <a:latin typeface="Times New Roman" panose="02020603050405020304" pitchFamily="18" charset="0"/>
                <a:cs typeface="Times New Roman" panose="02020603050405020304" pitchFamily="18" charset="0"/>
              </a:rPr>
              <a:t> by </a:t>
            </a:r>
            <a:r>
              <a:rPr lang="en-US" sz="1400" dirty="0" err="1" smtClean="0">
                <a:latin typeface="Times New Roman" panose="02020603050405020304" pitchFamily="18" charset="0"/>
                <a:cs typeface="Times New Roman" panose="02020603050405020304" pitchFamily="18" charset="0"/>
              </a:rPr>
              <a:t>Kunanbayev</a:t>
            </a:r>
            <a:r>
              <a:rPr lang="en-US" sz="1400" dirty="0" smtClean="0">
                <a:latin typeface="Times New Roman" panose="02020603050405020304" pitchFamily="18" charset="0"/>
                <a:cs typeface="Times New Roman" panose="02020603050405020304" pitchFamily="18" charset="0"/>
              </a:rPr>
              <a:t>, I. </a:t>
            </a:r>
            <a:r>
              <a:rPr lang="en-US" sz="1400" dirty="0" err="1" smtClean="0">
                <a:latin typeface="Times New Roman" panose="02020603050405020304" pitchFamily="18" charset="0"/>
                <a:cs typeface="Times New Roman" panose="02020603050405020304" pitchFamily="18" charset="0"/>
              </a:rPr>
              <a:t>Altynsarina</a:t>
            </a:r>
            <a:r>
              <a:rPr lang="en-US" sz="1400" dirty="0" smtClean="0">
                <a:latin typeface="Times New Roman" panose="02020603050405020304" pitchFamily="18" charset="0"/>
                <a:cs typeface="Times New Roman" panose="02020603050405020304" pitchFamily="18" charset="0"/>
              </a:rPr>
              <a:t> proverbs and sayings told, were able to answer a question quickly. As a result of the competition, teachers received satisfaction from successful answers, from interesting and cognitive tasks. Children of the pre-school group competed in a competition of proverbs, readers, speechless speakers. I would like to note the high activity and interest of preschoolers.</a:t>
            </a:r>
            <a:endParaRPr lang="ru-RU" sz="1400" dirty="0">
              <a:latin typeface="Times New Roman" panose="02020603050405020304" pitchFamily="18" charset="0"/>
              <a:cs typeface="Times New Roman" panose="02020603050405020304" pitchFamily="18" charset="0"/>
            </a:endParaRPr>
          </a:p>
        </p:txBody>
      </p:sp>
      <p:pic>
        <p:nvPicPr>
          <p:cNvPr id="1026" name="Picture 2" descr="C:\Users\Metodist\Desktop\НЕДЕЛЯ КАЗАХСКОГО ЯЗЫКА\3 день\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05452"/>
            <a:ext cx="1907706" cy="14307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Metodist\Desktop\НЕДЕЛЯ КАЗАХСКОГО ЯЗЫКА\3 день\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8" y="1492368"/>
            <a:ext cx="1867811" cy="14008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Metodist\Desktop\НЕДЕЛЯ КАЗАХСКОГО ЯЗЫКА\3 день\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8064" y="1484784"/>
            <a:ext cx="1888037" cy="14160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Metodist\Desktop\НЕДЕЛЯ КАЗАХСКОГО ЯЗЫКА\3 день\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4289" y="1484784"/>
            <a:ext cx="1584176" cy="21122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Metodist\Desktop\НЕДЕЛЯ КАЗАХСКОГО ЯЗЫКА\3 день\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86454" y="2996952"/>
            <a:ext cx="2034788" cy="15260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Metodist\Desktop\НЕДЕЛЯ КАЗАХСКОГО ЯЗЫКА\3 день\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822" y="3267937"/>
            <a:ext cx="2030649" cy="15229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Metodist\Desktop\НЕДЕЛЯ КАЗАХСКОГО ЯЗЫКА\3 день\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 y="5290512"/>
            <a:ext cx="2089983" cy="15674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Metodist\Desktop\НЕДЕЛЯ КАЗАХСКОГО ЯЗЫКА\3 день\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0" y="2971898"/>
            <a:ext cx="1520082" cy="202677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etodist\Desktop\НЕДЕЛЯ КАЗАХСКОГО ЯЗЫКА\3 день\8.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85477" y="3630586"/>
            <a:ext cx="1669689" cy="18188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etodist\Desktop\НЕДЕЛЯ КАЗАХСКОГО ЯЗЫКА\3 день\9.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80329" y="4692312"/>
            <a:ext cx="1785938" cy="199786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etodist\Desktop\НЕДЕЛЯ КАЗАХСКОГО ЯЗЫКА\3 день\10.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34549" y="4862822"/>
            <a:ext cx="1481778" cy="19757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etodist\Desktop\НЕДЕЛЯ КАЗАХСКОГО ЯЗЫКА\3 день\1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37279" y="5355045"/>
            <a:ext cx="1991750" cy="1493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588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dn.wallpapersafari.com/75/26/EeP7Ih.jpg"/>
          <p:cNvPicPr>
            <a:picLocks noChangeAspect="1" noChangeArrowheads="1"/>
          </p:cNvPicPr>
          <p:nvPr/>
        </p:nvPicPr>
        <p:blipFill>
          <a:blip r:embed="rId2" cstate="print">
            <a:extLst>
              <a:ext uri="{28A0092B-C50C-407E-A947-70E740481C1C}">
                <a14:useLocalDpi xmlns:a14="http://schemas.microsoft.com/office/drawing/2010/main" val="0"/>
              </a:ext>
            </a:extLst>
          </a:blip>
          <a:srcRect l="101" t="3555"/>
          <a:stretch>
            <a:fillRect/>
          </a:stretch>
        </p:blipFill>
        <p:spPr bwMode="auto">
          <a:xfrm>
            <a:off x="0" y="-28697"/>
            <a:ext cx="916934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93812" y="188640"/>
            <a:ext cx="8712968" cy="1815882"/>
          </a:xfrm>
          <a:prstGeom prst="rect">
            <a:avLst/>
          </a:prstGeom>
        </p:spPr>
        <p:txBody>
          <a:bodyPr wrap="square">
            <a:spAutoFit/>
          </a:bodyPr>
          <a:lstStyle/>
          <a:p>
            <a:pPr algn="just"/>
            <a:r>
              <a:rPr lang="en-US" sz="1400" dirty="0" smtClean="0">
                <a:latin typeface="Times New Roman" panose="02020603050405020304" pitchFamily="18" charset="0"/>
                <a:cs typeface="Times New Roman" panose="02020603050405020304" pitchFamily="18" charset="0"/>
              </a:rPr>
              <a:t>As part of the fourth day of the thematic week, under the motto "Grandmothers of fairy tales" in "Nursery - </a:t>
            </a:r>
            <a:r>
              <a:rPr lang="en-US" sz="1400" dirty="0" err="1" smtClean="0">
                <a:latin typeface="Times New Roman" panose="02020603050405020304" pitchFamily="18" charset="0"/>
                <a:cs typeface="Times New Roman" panose="02020603050405020304" pitchFamily="18" charset="0"/>
              </a:rPr>
              <a:t>Tansholpan</a:t>
            </a:r>
            <a:r>
              <a:rPr lang="en-US" sz="1400" dirty="0" smtClean="0">
                <a:latin typeface="Times New Roman" panose="02020603050405020304" pitchFamily="18" charset="0"/>
                <a:cs typeface="Times New Roman" panose="02020603050405020304" pitchFamily="18" charset="0"/>
              </a:rPr>
              <a:t> Garden," interesting events were held aimed at forming the motivation for deeper study of the Kazakh language. A theatrical performance of the fairy tale "ceremony "Red Hat"" was presented by the children of the older group, all the guys approached the task creatively, tried to play like real artists. The active participation of grandmothers made a huge impression in order to teach the child to communicate elementary in the Kazakh language, they showed initiative and creativity in implementation. Teachers of kindergarten took part in carrying out ceremonies of the Kazakh people ""</a:t>
            </a:r>
            <a:r>
              <a:rPr lang="en-US" sz="1400" dirty="0" err="1" smtClean="0">
                <a:latin typeface="Times New Roman" panose="02020603050405020304" pitchFamily="18" charset="0"/>
                <a:cs typeface="Times New Roman" panose="02020603050405020304" pitchFamily="18" charset="0"/>
              </a:rPr>
              <a:t>Tusau</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Caeser</a:t>
            </a:r>
            <a:r>
              <a:rPr lang="en-US" sz="1400" dirty="0" smtClean="0">
                <a:latin typeface="Times New Roman" panose="02020603050405020304" pitchFamily="18" charset="0"/>
                <a:cs typeface="Times New Roman" panose="02020603050405020304" pitchFamily="18" charset="0"/>
              </a:rPr>
              <a:t>,"", ""Laying in the cradle,"" for the purpose of ability to work in team, to discuss.</a:t>
            </a:r>
            <a:endParaRPr lang="ru-RU" sz="1400" dirty="0">
              <a:latin typeface="Times New Roman" panose="02020603050405020304" pitchFamily="18" charset="0"/>
              <a:cs typeface="Times New Roman" panose="02020603050405020304" pitchFamily="18" charset="0"/>
            </a:endParaRPr>
          </a:p>
          <a:p>
            <a:pPr algn="just"/>
            <a:r>
              <a:rPr lang="kk-KZ" sz="1400" dirty="0" smtClean="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pic>
        <p:nvPicPr>
          <p:cNvPr id="1026" name="Picture 2" descr="C:\Users\Metodist\Desktop\НЕДЕЛЯ КАЗАХСКОГО ЯЗЫКА\4 день\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73602">
            <a:off x="288503" y="2097272"/>
            <a:ext cx="2225280" cy="16689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etodist\Desktop\НЕДЕЛЯ КАЗАХСКОГО ЯЗЫКА\4 день\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2806" y="1993981"/>
            <a:ext cx="2125129" cy="15938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etodist\Desktop\НЕДЕЛЯ КАЗАХСКОГО ЯЗЫКА\4 день\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3942" y="1970692"/>
            <a:ext cx="2156181" cy="161713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99822">
            <a:off x="6870405" y="2149712"/>
            <a:ext cx="2132178" cy="159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C:\Users\Metodist\Desktop\НЕДЕЛЯ КАЗАХСКОГО ЯЗЫКА\4 день\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640" y="3568502"/>
            <a:ext cx="2213230" cy="165992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72272" y="3568502"/>
            <a:ext cx="2213229" cy="1659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descr="C:\Users\Metodist\Desktop\НЕДЕЛЯ КАЗАХСКОГО ЯЗЫКА\4 день\1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72200" y="3612785"/>
            <a:ext cx="2187462" cy="164059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67" y="4819128"/>
            <a:ext cx="1529154" cy="203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13475" y="5139905"/>
            <a:ext cx="1249560" cy="1697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20072" y="5224635"/>
            <a:ext cx="2185297" cy="1638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56558" y="5168602"/>
            <a:ext cx="1417371" cy="168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descr="C:\Users\Metodist\Desktop\НЕДЕЛЯ КАЗАХСКОГО ЯЗЫКА\4 день\14.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75856" y="5144079"/>
            <a:ext cx="1501981" cy="1689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023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dn.wallpapersafari.com/75/26/EeP7Ih.jpg"/>
          <p:cNvPicPr>
            <a:picLocks noChangeAspect="1" noChangeArrowheads="1"/>
          </p:cNvPicPr>
          <p:nvPr/>
        </p:nvPicPr>
        <p:blipFill>
          <a:blip r:embed="rId2" cstate="print">
            <a:extLst>
              <a:ext uri="{28A0092B-C50C-407E-A947-70E740481C1C}">
                <a14:useLocalDpi xmlns:a14="http://schemas.microsoft.com/office/drawing/2010/main" val="0"/>
              </a:ext>
            </a:extLst>
          </a:blip>
          <a:srcRect l="101" t="3555"/>
          <a:stretch>
            <a:fillRect/>
          </a:stretch>
        </p:blipFill>
        <p:spPr bwMode="auto">
          <a:xfrm>
            <a:off x="11750" y="0"/>
            <a:ext cx="91671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Users\Metodist\Desktop\НЕДЕЛЯ КАЗАХСКОГО ЯЗЫКА\5 день\20210225_1047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07782">
            <a:off x="6910915" y="1548249"/>
            <a:ext cx="2140483" cy="16053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C:\Users\Metodist\Desktop\НЕДЕЛЯ КАЗАХСКОГО ЯЗЫКА\5 день\20210225_1051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3" y="2993335"/>
            <a:ext cx="2446304" cy="18347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Metodist\Desktop\НЕДЕЛЯ КАЗАХСКОГО ЯЗЫКА\5 день\20210225_10503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706" y="3116143"/>
            <a:ext cx="2431260" cy="17789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C:\Users\Metodist\Desktop\НЕДЕЛЯ КАЗАХСКОГО ЯЗЫКА\5 день\20210225_10481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26360" y="3105473"/>
            <a:ext cx="2461147" cy="168260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79512" y="116632"/>
            <a:ext cx="8568952" cy="1169551"/>
          </a:xfrm>
          <a:prstGeom prst="rect">
            <a:avLst/>
          </a:prstGeom>
        </p:spPr>
        <p:txBody>
          <a:bodyPr wrap="square">
            <a:spAutoFit/>
          </a:bodyPr>
          <a:lstStyle/>
          <a:p>
            <a:pPr algn="just"/>
            <a:r>
              <a:rPr lang="en-US" sz="1400" dirty="0" smtClean="0">
                <a:latin typeface="Times New Roman" panose="02020603050405020304" pitchFamily="18" charset="0"/>
                <a:cs typeface="Times New Roman" panose="02020603050405020304" pitchFamily="18" charset="0"/>
              </a:rPr>
              <a:t>At the conclusion of the thematic week, under the motto "Heirs of the Great Steppe" in "Nursery - </a:t>
            </a:r>
            <a:r>
              <a:rPr lang="en-US" sz="1400" dirty="0" err="1" smtClean="0">
                <a:latin typeface="Times New Roman" panose="02020603050405020304" pitchFamily="18" charset="0"/>
                <a:cs typeface="Times New Roman" panose="02020603050405020304" pitchFamily="18" charset="0"/>
              </a:rPr>
              <a:t>Tansholpan</a:t>
            </a:r>
            <a:r>
              <a:rPr lang="en-US" sz="1400" dirty="0" smtClean="0">
                <a:latin typeface="Times New Roman" panose="02020603050405020304" pitchFamily="18" charset="0"/>
                <a:cs typeface="Times New Roman" panose="02020603050405020304" pitchFamily="18" charset="0"/>
              </a:rPr>
              <a:t> Garden," </a:t>
            </a:r>
            <a:r>
              <a:rPr lang="en-US" sz="1400" dirty="0" err="1" smtClean="0">
                <a:latin typeface="Times New Roman" panose="02020603050405020304" pitchFamily="18" charset="0"/>
                <a:cs typeface="Times New Roman" panose="02020603050405020304" pitchFamily="18" charset="0"/>
              </a:rPr>
              <a:t>aitys</a:t>
            </a:r>
            <a:r>
              <a:rPr lang="en-US" sz="1400" dirty="0" smtClean="0">
                <a:latin typeface="Times New Roman" panose="02020603050405020304" pitchFamily="18" charset="0"/>
                <a:cs typeface="Times New Roman" panose="02020603050405020304" pitchFamily="18" charset="0"/>
              </a:rPr>
              <a:t> were held among girls and boys of the older group, they continued the day with the flash mob "Balloons Air." For the further prosperity and development of the Kazakh language, children and kindergarten teachers on the </a:t>
            </a:r>
            <a:r>
              <a:rPr lang="en-US" sz="1400" dirty="0" err="1" smtClean="0">
                <a:latin typeface="Times New Roman" panose="02020603050405020304" pitchFamily="18" charset="0"/>
                <a:cs typeface="Times New Roman" panose="02020603050405020304" pitchFamily="18" charset="0"/>
              </a:rPr>
              <a:t>Ak</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Zhol</a:t>
            </a:r>
            <a:r>
              <a:rPr lang="en-US" sz="1400" dirty="0" smtClean="0">
                <a:latin typeface="Times New Roman" panose="02020603050405020304" pitchFamily="18" charset="0"/>
                <a:cs typeface="Times New Roman" panose="02020603050405020304" pitchFamily="18" charset="0"/>
              </a:rPr>
              <a:t> path transferred the study of the Kazakh language to children in England. All events were held at a good level, with the active participation of pupils, teachers and </a:t>
            </a:r>
            <a:r>
              <a:rPr lang="en-US" sz="1400" smtClean="0">
                <a:latin typeface="Times New Roman" panose="02020603050405020304" pitchFamily="18" charset="0"/>
                <a:cs typeface="Times New Roman" panose="02020603050405020304" pitchFamily="18" charset="0"/>
              </a:rPr>
              <a:t>parents.</a:t>
            </a:r>
            <a:endParaRPr lang="ru-RU" sz="1400" dirty="0">
              <a:latin typeface="Times New Roman" panose="02020603050405020304" pitchFamily="18" charset="0"/>
              <a:cs typeface="Times New Roman" panose="02020603050405020304" pitchFamily="18" charset="0"/>
            </a:endParaRPr>
          </a:p>
        </p:txBody>
      </p:sp>
      <p:pic>
        <p:nvPicPr>
          <p:cNvPr id="2050" name="Picture 2" descr="C:\Users\Metodist\Desktop\НЕДЕЛЯ КАЗАХСКОГО ЯЗЫКА\5 день\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038885">
            <a:off x="137941" y="1458923"/>
            <a:ext cx="2264995" cy="169874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etodist\Desktop\НЕДЕЛЯ КАЗАХСКОГО ЯЗЫКА\5 день\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60740" y="1433781"/>
            <a:ext cx="2034566" cy="15259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Metodist\Desktop\НЕДЕЛЯ КАЗАХСКОГО ЯЗЫКА\5 день\1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6016" y="1433781"/>
            <a:ext cx="2067783" cy="155083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Metodist\Desktop\НЕДЕЛЯ КАЗАХСКОГО ЯЗЫКА\5 день\1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127332"/>
            <a:ext cx="2334125" cy="17505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Metodist\Desktop\НЕДЕЛЯ КАЗАХСКОГО ЯЗЫКА\5 день\1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92601" y="5116387"/>
            <a:ext cx="2706365" cy="174161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Metodist\Desktop\НЕДЕЛЯ КАЗАХСКОГО ЯЗЫКА\5 день\1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99624" y="4767806"/>
            <a:ext cx="1584175" cy="211223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Metodist\Desktop\НЕДЕЛЯ КАЗАХСКОГО ЯЗЫКА\5 день\14.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48264" y="4997811"/>
            <a:ext cx="2244627" cy="1860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34803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987</TotalTime>
  <Words>649</Words>
  <Application>Microsoft Office PowerPoint</Application>
  <PresentationFormat>Экран (4:3)</PresentationFormat>
  <Paragraphs>15</Paragraphs>
  <Slides>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vt:i4>
      </vt:variant>
    </vt:vector>
  </HeadingPairs>
  <TitlesOfParts>
    <vt:vector size="7"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Metodist</dc:creator>
  <cp:lastModifiedBy>Metodist</cp:lastModifiedBy>
  <cp:revision>92</cp:revision>
  <dcterms:created xsi:type="dcterms:W3CDTF">2021-02-22T06:42:08Z</dcterms:created>
  <dcterms:modified xsi:type="dcterms:W3CDTF">2021-03-01T01:54:15Z</dcterms:modified>
</cp:coreProperties>
</file>